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9" r:id="rId2"/>
  </p:sldMasterIdLst>
  <p:notesMasterIdLst>
    <p:notesMasterId r:id="rId25"/>
  </p:notesMasterIdLst>
  <p:handoutMasterIdLst>
    <p:handoutMasterId r:id="rId26"/>
  </p:handoutMasterIdLst>
  <p:sldIdLst>
    <p:sldId id="368" r:id="rId3"/>
    <p:sldId id="369" r:id="rId4"/>
    <p:sldId id="392" r:id="rId5"/>
    <p:sldId id="410" r:id="rId6"/>
    <p:sldId id="361" r:id="rId7"/>
    <p:sldId id="367" r:id="rId8"/>
    <p:sldId id="339" r:id="rId9"/>
    <p:sldId id="393" r:id="rId10"/>
    <p:sldId id="394" r:id="rId11"/>
    <p:sldId id="395" r:id="rId12"/>
    <p:sldId id="396" r:id="rId13"/>
    <p:sldId id="397" r:id="rId14"/>
    <p:sldId id="383" r:id="rId15"/>
    <p:sldId id="399" r:id="rId16"/>
    <p:sldId id="400" r:id="rId17"/>
    <p:sldId id="401" r:id="rId18"/>
    <p:sldId id="402" r:id="rId19"/>
    <p:sldId id="413" r:id="rId20"/>
    <p:sldId id="403" r:id="rId21"/>
    <p:sldId id="415" r:id="rId22"/>
    <p:sldId id="418" r:id="rId23"/>
    <p:sldId id="417"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McNulty" initial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2690"/>
    <a:srgbClr val="47227F"/>
    <a:srgbClr val="34195B"/>
    <a:srgbClr val="2F1550"/>
    <a:srgbClr val="9AC832"/>
    <a:srgbClr val="5B93C1"/>
    <a:srgbClr val="FFECD9"/>
    <a:srgbClr val="FFDE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11" autoAdjust="0"/>
    <p:restoredTop sz="97244" autoAdjust="0"/>
  </p:normalViewPr>
  <p:slideViewPr>
    <p:cSldViewPr>
      <p:cViewPr>
        <p:scale>
          <a:sx n="70" d="100"/>
          <a:sy n="70" d="100"/>
        </p:scale>
        <p:origin x="-2814" y="-1032"/>
      </p:cViewPr>
      <p:guideLst>
        <p:guide orient="horz" pos="1200"/>
        <p:guide pos="2928"/>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DDC326C4-83A9-4CB9-8A7D-A1A2820B6A5A}" type="slidenum">
              <a:rPr lang="en-US"/>
              <a:pPr>
                <a:defRPr/>
              </a:pPr>
              <a:t>‹#›</a:t>
            </a:fld>
            <a:endParaRPr lang="en-US" dirty="0"/>
          </a:p>
        </p:txBody>
      </p:sp>
    </p:spTree>
    <p:extLst>
      <p:ext uri="{BB962C8B-B14F-4D97-AF65-F5344CB8AC3E}">
        <p14:creationId xmlns="" xmlns:p14="http://schemas.microsoft.com/office/powerpoint/2010/main" val="144220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B9D90B47-033F-4838-9E6B-B9ADA48404C8}" type="slidenum">
              <a:rPr lang="en-US"/>
              <a:pPr>
                <a:defRPr/>
              </a:pPr>
              <a:t>‹#›</a:t>
            </a:fld>
            <a:endParaRPr lang="en-US" dirty="0"/>
          </a:p>
        </p:txBody>
      </p:sp>
    </p:spTree>
    <p:extLst>
      <p:ext uri="{BB962C8B-B14F-4D97-AF65-F5344CB8AC3E}">
        <p14:creationId xmlns="" xmlns:p14="http://schemas.microsoft.com/office/powerpoint/2010/main" val="1330327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938" y="8828352"/>
            <a:ext cx="3037840" cy="466434"/>
          </a:xfrm>
          <a:prstGeom prst="rect">
            <a:avLst/>
          </a:prstGeom>
          <a:noFill/>
          <a:ln w="9525">
            <a:noFill/>
            <a:miter lim="800000"/>
            <a:headEnd/>
            <a:tailEnd/>
          </a:ln>
        </p:spPr>
        <p:txBody>
          <a:bodyPr lIns="91436" tIns="45717" rIns="91436" bIns="45717" anchor="b"/>
          <a:lstStyle/>
          <a:p>
            <a:pPr algn="r" defTabSz="913980"/>
            <a:fld id="{8BD338D4-C55A-4C07-B264-6B5E3C3D0F1C}" type="slidenum">
              <a:rPr lang="en-US" sz="1100">
                <a:solidFill>
                  <a:srgbClr val="000000"/>
                </a:solidFill>
              </a:rPr>
              <a:pPr algn="r" defTabSz="913980"/>
              <a:t>3</a:t>
            </a:fld>
            <a:endParaRPr lang="en-US" sz="1100" dirty="0">
              <a:solidFill>
                <a:srgbClr val="000000"/>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01040" y="4414177"/>
            <a:ext cx="5608320" cy="4184993"/>
          </a:xfrm>
          <a:noFill/>
          <a:ln/>
        </p:spPr>
        <p:txBody>
          <a:bodyPr/>
          <a:lstStyle/>
          <a:p>
            <a:pPr eaLnBrk="1" hangingPunct="1"/>
            <a:r>
              <a:rPr lang="en-US" smtClean="0"/>
              <a:t>There are two components to HSAs, first you must be on a qualified high deductible health plan which is your insurance. When you are enrolled in this insuracen the IRS allows you to have a health savings account. HealthEquity is the financial custodian.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F9EC0895-928F-4C18-9983-510AF8F07D63}"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r>
              <a:rPr lang="en-US" smtClean="0"/>
              <a:t>Take advantage of the HSA, determine who is eligible.</a:t>
            </a:r>
          </a:p>
        </p:txBody>
      </p:sp>
      <p:sp>
        <p:nvSpPr>
          <p:cNvPr id="51203" name="Slide Number Placeholder 3"/>
          <p:cNvSpPr>
            <a:spLocks noGrp="1"/>
          </p:cNvSpPr>
          <p:nvPr>
            <p:ph type="sldNum" sz="quarter" idx="5"/>
          </p:nvPr>
        </p:nvSpPr>
        <p:spPr>
          <a:noFill/>
        </p:spPr>
        <p:txBody>
          <a:bodyPr/>
          <a:lstStyle/>
          <a:p>
            <a:fld id="{6E32ACD7-D409-410A-93E5-8A6B62AB99D7}"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42" tIns="46571" rIns="93142" bIns="46571" anchor="b"/>
          <a:lstStyle/>
          <a:p>
            <a:pPr algn="r"/>
            <a:fld id="{1C1F7805-6768-48A6-95AE-02B9E54870E1}" type="slidenum">
              <a:rPr lang="en-US" sz="1200">
                <a:solidFill>
                  <a:srgbClr val="000000"/>
                </a:solidFill>
              </a:rPr>
              <a:pPr algn="r"/>
              <a:t>12</a:t>
            </a:fld>
            <a:endParaRPr lang="en-US" sz="1200" dirty="0">
              <a:solidFill>
                <a:srgbClr val="000000"/>
              </a:solidFill>
            </a:endParaRPr>
          </a:p>
        </p:txBody>
      </p:sp>
      <p:sp>
        <p:nvSpPr>
          <p:cNvPr id="5837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1446" tIns="45725" rIns="91446" bIns="45725" anchor="b"/>
          <a:lstStyle/>
          <a:p>
            <a:pPr algn="r" defTabSz="912362"/>
            <a:fld id="{DBC84B4B-CD05-4969-8F18-02A168EF3E9E}" type="slidenum">
              <a:rPr lang="en-US" sz="1200">
                <a:solidFill>
                  <a:srgbClr val="000000"/>
                </a:solidFill>
              </a:rPr>
              <a:pPr algn="r" defTabSz="912362"/>
              <a:t>12</a:t>
            </a:fld>
            <a:endParaRPr lang="en-US" sz="1200" dirty="0">
              <a:solidFill>
                <a:srgbClr val="000000"/>
              </a:solidFill>
            </a:endParaRPr>
          </a:p>
        </p:txBody>
      </p:sp>
      <p:sp>
        <p:nvSpPr>
          <p:cNvPr id="5837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1446" tIns="45725" rIns="91446" bIns="45725" anchor="b"/>
          <a:lstStyle/>
          <a:p>
            <a:pPr algn="r" defTabSz="912362"/>
            <a:fld id="{3F8B3242-5902-4A3B-AD37-34C790CBCDFC}" type="slidenum">
              <a:rPr lang="en-US" sz="1200" b="1">
                <a:solidFill>
                  <a:srgbClr val="000000"/>
                </a:solidFill>
              </a:rPr>
              <a:pPr algn="r" defTabSz="912362"/>
              <a:t>12</a:t>
            </a:fld>
            <a:endParaRPr lang="en-US" sz="1200" b="1" dirty="0">
              <a:solidFill>
                <a:srgbClr val="000000"/>
              </a:solidFill>
            </a:endParaRPr>
          </a:p>
        </p:txBody>
      </p:sp>
      <p:sp>
        <p:nvSpPr>
          <p:cNvPr id="58372" name="Rectangle 2"/>
          <p:cNvSpPr>
            <a:spLocks noGrp="1" noRot="1" noChangeAspect="1" noChangeArrowheads="1" noTextEdit="1"/>
          </p:cNvSpPr>
          <p:nvPr>
            <p:ph type="sldImg"/>
          </p:nvPr>
        </p:nvSpPr>
        <p:spPr>
          <a:xfrm>
            <a:off x="1181100" y="698500"/>
            <a:ext cx="4649788" cy="3486150"/>
          </a:xfrm>
          <a:ln/>
        </p:spPr>
      </p:sp>
      <p:sp>
        <p:nvSpPr>
          <p:cNvPr id="58373" name="Rectangle 3"/>
          <p:cNvSpPr>
            <a:spLocks noGrp="1" noChangeArrowheads="1"/>
          </p:cNvSpPr>
          <p:nvPr>
            <p:ph type="body" idx="1"/>
          </p:nvPr>
        </p:nvSpPr>
        <p:spPr>
          <a:xfrm>
            <a:off x="699418" y="4415790"/>
            <a:ext cx="5611566" cy="4181767"/>
          </a:xfrm>
          <a:noFill/>
          <a:ln/>
        </p:spPr>
        <p:txBody>
          <a:bodyPr lIns="91446" tIns="45725" rIns="91446" bIns="45725"/>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smtClean="0"/>
              <a:t>Here is an example of what a typical claim might look like. </a:t>
            </a:r>
          </a:p>
        </p:txBody>
      </p:sp>
      <p:sp>
        <p:nvSpPr>
          <p:cNvPr id="61443" name="Slide Number Placeholder 3"/>
          <p:cNvSpPr>
            <a:spLocks noGrp="1"/>
          </p:cNvSpPr>
          <p:nvPr>
            <p:ph type="sldNum" sz="quarter" idx="5"/>
          </p:nvPr>
        </p:nvSpPr>
        <p:spPr>
          <a:noFill/>
        </p:spPr>
        <p:txBody>
          <a:bodyPr/>
          <a:lstStyle/>
          <a:p>
            <a:fld id="{A545E61D-78C9-4AF4-91DC-65AFA41DB9FD}" type="slidenum">
              <a:rPr lang="en-US" smtClean="0">
                <a:solidFill>
                  <a:srgbClr val="FFFFFF"/>
                </a:solidFill>
              </a:rPr>
              <a:pPr/>
              <a:t>14</a:t>
            </a:fld>
            <a:endParaRPr lang="en-US" smtClean="0">
              <a:solidFill>
                <a:srgbClr val="FFFF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smtClean="0"/>
              <a:t>We are integrated with your insurance. What this means to you is that we will receive you claims or explanation of benefits directly from your insurance. These are not bills and are available to your online for your record keeping and convenience. You are given the option to pay a provider, reimburse yourself, or close your claim for online filling. </a:t>
            </a:r>
          </a:p>
        </p:txBody>
      </p:sp>
      <p:sp>
        <p:nvSpPr>
          <p:cNvPr id="63491" name="Slide Number Placeholder 3"/>
          <p:cNvSpPr>
            <a:spLocks noGrp="1"/>
          </p:cNvSpPr>
          <p:nvPr>
            <p:ph type="sldNum" sz="quarter" idx="5"/>
          </p:nvPr>
        </p:nvSpPr>
        <p:spPr>
          <a:noFill/>
        </p:spPr>
        <p:txBody>
          <a:bodyPr/>
          <a:lstStyle/>
          <a:p>
            <a:fld id="{AC1F6768-C1D9-4DD4-B1F4-E077BD110AA1}" type="slidenum">
              <a:rPr lang="en-US" smtClean="0">
                <a:solidFill>
                  <a:srgbClr val="FFFFFF"/>
                </a:solidFill>
              </a:rPr>
              <a:pPr/>
              <a:t>15</a:t>
            </a:fld>
            <a:endParaRPr lang="en-US" smtClean="0">
              <a:solidFill>
                <a:srgbClr val="FFFF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 descr="Powerpoint-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C:\Users\tmccleve\Desktop\HealthEquity_TL_4C_logo.png"/>
          <p:cNvPicPr>
            <a:picLocks noChangeAspect="1" noChangeArrowheads="1"/>
          </p:cNvPicPr>
          <p:nvPr userDrawn="1"/>
        </p:nvPicPr>
        <p:blipFill>
          <a:blip r:embed="rId3" cstate="print"/>
          <a:srcRect/>
          <a:stretch>
            <a:fillRect/>
          </a:stretch>
        </p:blipFill>
        <p:spPr bwMode="auto">
          <a:xfrm>
            <a:off x="4979988" y="762000"/>
            <a:ext cx="3476625" cy="1171575"/>
          </a:xfrm>
          <a:prstGeom prst="rect">
            <a:avLst/>
          </a:prstGeom>
          <a:noFill/>
          <a:ln w="9525">
            <a:noFill/>
            <a:miter lim="800000"/>
            <a:headEnd/>
            <a:tailEnd/>
          </a:ln>
        </p:spPr>
      </p:pic>
      <p:sp>
        <p:nvSpPr>
          <p:cNvPr id="52273" name="Rectangle 49"/>
          <p:cNvSpPr>
            <a:spLocks noGrp="1" noChangeArrowheads="1"/>
          </p:cNvSpPr>
          <p:nvPr>
            <p:ph type="ctrTitle"/>
          </p:nvPr>
        </p:nvSpPr>
        <p:spPr>
          <a:xfrm>
            <a:off x="3505200" y="2590800"/>
            <a:ext cx="5105400" cy="1295400"/>
          </a:xfrm>
          <a:ln w="9525" algn="ctr">
            <a:noFill/>
            <a:miter lim="800000"/>
            <a:headEnd/>
            <a:tailEnd/>
          </a:ln>
          <a:extLst/>
        </p:spPr>
        <p:txBody>
          <a:bodyPr/>
          <a:lstStyle>
            <a:lvl1pPr algn="r" eaLnBrk="1" hangingPunct="1">
              <a:defRPr sz="3200" b="0" i="0" smtClean="0">
                <a:solidFill>
                  <a:schemeClr val="bg1"/>
                </a:solidFill>
                <a:latin typeface="Arial"/>
                <a:cs typeface="Arial"/>
              </a:defRPr>
            </a:lvl1pPr>
          </a:lstStyle>
          <a:p>
            <a:pPr lvl="0"/>
            <a:r>
              <a:rPr lang="en-US" noProof="0" dirty="0" smtClean="0"/>
              <a:t>Click to edit Master title style</a:t>
            </a:r>
          </a:p>
        </p:txBody>
      </p:sp>
      <p:sp>
        <p:nvSpPr>
          <p:cNvPr id="52274" name="Rectangle 50"/>
          <p:cNvSpPr>
            <a:spLocks noGrp="1" noChangeArrowheads="1"/>
          </p:cNvSpPr>
          <p:nvPr>
            <p:ph type="subTitle" idx="1"/>
          </p:nvPr>
        </p:nvSpPr>
        <p:spPr>
          <a:xfrm>
            <a:off x="4572000" y="5791200"/>
            <a:ext cx="3962400" cy="533400"/>
          </a:xfrm>
          <a:extLst/>
        </p:spPr>
        <p:txBody>
          <a:bodyPr/>
          <a:lstStyle>
            <a:lvl1pPr marL="0" indent="0" algn="r" eaLnBrk="1" hangingPunct="1">
              <a:buFontTx/>
              <a:buNone/>
              <a:defRPr sz="2000" smtClean="0">
                <a:solidFill>
                  <a:schemeClr val="tx1">
                    <a:lumMod val="50000"/>
                    <a:lumOff val="50000"/>
                  </a:schemeClr>
                </a:solidFill>
              </a:defRPr>
            </a:lvl1pPr>
          </a:lstStyle>
          <a:p>
            <a:pPr lvl="0"/>
            <a:r>
              <a:rPr lang="en-US" noProof="0" smtClean="0"/>
              <a:t>Click to edit Master subtitle style</a:t>
            </a:r>
            <a:endParaRPr lang="en-US" noProof="0" dirty="0" smtClean="0"/>
          </a:p>
        </p:txBody>
      </p:sp>
      <p:sp>
        <p:nvSpPr>
          <p:cNvPr id="6" name="Rectangle 51"/>
          <p:cNvSpPr>
            <a:spLocks noGrp="1" noChangeArrowheads="1"/>
          </p:cNvSpPr>
          <p:nvPr>
            <p:ph type="dt" sz="half" idx="10"/>
          </p:nvPr>
        </p:nvSpPr>
        <p:spPr>
          <a:xfrm>
            <a:off x="7239000" y="6248400"/>
            <a:ext cx="1306513" cy="320675"/>
          </a:xfrm>
          <a:prstGeom prst="rect">
            <a:avLst/>
          </a:prstGeom>
        </p:spPr>
        <p:txBody>
          <a:bodyPr/>
          <a:lstStyle>
            <a:lvl1pPr algn="r">
              <a:defRPr sz="1000" b="1">
                <a:solidFill>
                  <a:srgbClr val="FFFFFF">
                    <a:lumMod val="65000"/>
                  </a:srgbClr>
                </a:solidFill>
                <a:latin typeface="Verdana" pitchFamily="34" charset="0"/>
              </a:defRPr>
            </a:lvl1pPr>
          </a:lstStyle>
          <a:p>
            <a:pPr>
              <a:defRPr/>
            </a:pPr>
            <a:r>
              <a:rPr lang="en-US"/>
              <a:t>Date</a:t>
            </a:r>
          </a:p>
        </p:txBody>
      </p:sp>
      <p:sp>
        <p:nvSpPr>
          <p:cNvPr id="7" name="Slide Number Placeholder 4"/>
          <p:cNvSpPr>
            <a:spLocks noGrp="1"/>
          </p:cNvSpPr>
          <p:nvPr>
            <p:ph type="sldNum" sz="quarter" idx="11"/>
          </p:nvPr>
        </p:nvSpPr>
        <p:spPr/>
        <p:txBody>
          <a:bodyPr/>
          <a:lstStyle>
            <a:lvl1pPr algn="r">
              <a:defRPr sz="1000" b="0">
                <a:solidFill>
                  <a:srgbClr val="FFFFFF"/>
                </a:solidFill>
                <a:latin typeface="Arial" pitchFamily="34" charset="0"/>
              </a:defRPr>
            </a:lvl1pPr>
          </a:lstStyle>
          <a:p>
            <a:pPr>
              <a:defRPr/>
            </a:pPr>
            <a:fld id="{93312BB3-06F3-48A3-83EB-002E758EAB18}" type="slidenum">
              <a:rPr lang="en-US"/>
              <a:pPr>
                <a:defRPr/>
              </a:pPr>
              <a:t>‹#›</a:t>
            </a:fld>
            <a:endParaRPr 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4800600" y="838200"/>
            <a:ext cx="39624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pic>
        <p:nvPicPr>
          <p:cNvPr id="5" name="Picture 2" descr="C:\Users\tmccleve\Desktop\HealthEquity_TL_4C_logo.png"/>
          <p:cNvPicPr>
            <a:picLocks noChangeAspect="1" noChangeArrowheads="1"/>
          </p:cNvPicPr>
          <p:nvPr userDrawn="1"/>
        </p:nvPicPr>
        <p:blipFill>
          <a:blip r:embed="rId3" cstate="print"/>
          <a:srcRect/>
          <a:stretch>
            <a:fillRect/>
          </a:stretch>
        </p:blipFill>
        <p:spPr bwMode="auto">
          <a:xfrm>
            <a:off x="4979988" y="762000"/>
            <a:ext cx="3476625" cy="1171575"/>
          </a:xfrm>
          <a:prstGeom prst="rect">
            <a:avLst/>
          </a:prstGeom>
          <a:noFill/>
          <a:ln w="9525">
            <a:noFill/>
            <a:miter lim="800000"/>
            <a:headEnd/>
            <a:tailEnd/>
          </a:ln>
        </p:spPr>
      </p:pic>
      <p:sp>
        <p:nvSpPr>
          <p:cNvPr id="7" name="Rectangle 49"/>
          <p:cNvSpPr>
            <a:spLocks noGrp="1" noChangeArrowheads="1"/>
          </p:cNvSpPr>
          <p:nvPr>
            <p:ph type="ctrTitle"/>
          </p:nvPr>
        </p:nvSpPr>
        <p:spPr>
          <a:xfrm>
            <a:off x="3505200" y="2590800"/>
            <a:ext cx="5105400" cy="1295400"/>
          </a:xfrm>
          <a:ln w="9525" algn="ctr">
            <a:noFill/>
            <a:miter lim="800000"/>
            <a:headEnd/>
            <a:tailEnd/>
          </a:ln>
          <a:extLst/>
        </p:spPr>
        <p:txBody>
          <a:bodyPr/>
          <a:lstStyle>
            <a:lvl1pPr algn="r" eaLnBrk="1" hangingPunct="1">
              <a:defRPr sz="3200" b="0" i="0" smtClean="0">
                <a:solidFill>
                  <a:schemeClr val="bg1"/>
                </a:solidFill>
                <a:latin typeface="Arial"/>
                <a:cs typeface="Arial"/>
              </a:defRPr>
            </a:lvl1pPr>
          </a:lstStyle>
          <a:p>
            <a:pPr lvl="0"/>
            <a:r>
              <a:rPr lang="en-US" noProof="0" dirty="0" smtClean="0"/>
              <a:t>Click to edit Master title style</a:t>
            </a:r>
          </a:p>
        </p:txBody>
      </p:sp>
      <p:sp>
        <p:nvSpPr>
          <p:cNvPr id="6" name="Rectangle 50"/>
          <p:cNvSpPr>
            <a:spLocks noGrp="1" noChangeArrowheads="1"/>
          </p:cNvSpPr>
          <p:nvPr>
            <p:ph type="subTitle" idx="1"/>
          </p:nvPr>
        </p:nvSpPr>
        <p:spPr>
          <a:xfrm>
            <a:off x="4572000" y="4648200"/>
            <a:ext cx="3962400" cy="533400"/>
          </a:xfrm>
          <a:extLst/>
        </p:spPr>
        <p:txBody>
          <a:bodyPr/>
          <a:lstStyle>
            <a:lvl1pPr marL="0" indent="0" algn="r" eaLnBrk="1" hangingPunct="1">
              <a:buFontTx/>
              <a:buNone/>
              <a:defRPr sz="2000" smtClean="0">
                <a:solidFill>
                  <a:schemeClr val="tx1">
                    <a:lumMod val="50000"/>
                    <a:lumOff val="50000"/>
                  </a:schemeClr>
                </a:solidFill>
              </a:defRPr>
            </a:lvl1pPr>
          </a:lstStyle>
          <a:p>
            <a:pPr lvl="0"/>
            <a:r>
              <a:rPr lang="en-US" noProof="0" smtClean="0"/>
              <a:t>Click to edit Master subtitle style</a:t>
            </a:r>
            <a:endParaRPr lang="en-US" noProof="0" dirty="0" smtClean="0"/>
          </a:p>
        </p:txBody>
      </p:sp>
      <p:sp>
        <p:nvSpPr>
          <p:cNvPr id="8"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2CD9D080-EA99-47BB-97E8-A2889C495390}" type="slidenum">
              <a:rPr lang="en-US"/>
              <a:pPr>
                <a:defRPr/>
              </a:pPr>
              <a:t>‹#›</a:t>
            </a:fld>
            <a:endParaRPr 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462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482A6423-3CC8-4FD3-8E6A-0916E8D43A45}" type="slidenum">
              <a:rPr lang="en-US"/>
              <a:pPr>
                <a:defRPr/>
              </a:pPr>
              <a:t>‹#›</a:t>
            </a:fld>
            <a:endParaRPr lang="en-US" dirty="0"/>
          </a:p>
        </p:txBody>
      </p:sp>
    </p:spTree>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8B341C6D-8950-42C7-B226-0D5F765D993E}" type="slidenum">
              <a:rPr lang="en-US"/>
              <a:pPr>
                <a:defRPr/>
              </a:pPr>
              <a:t>‹#›</a:t>
            </a:fld>
            <a:endParaRPr lang="en-US" dirty="0"/>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84164975-950C-415B-B2AB-EC191B6578AC}" type="slidenum">
              <a:rPr lang="en-US"/>
              <a:pPr>
                <a:defRPr/>
              </a:pPr>
              <a:t>‹#›</a:t>
            </a:fld>
            <a:endParaRPr lang="en-US" dirty="0"/>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3775" y="274638"/>
            <a:ext cx="5988050" cy="919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4623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4623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875C63C9-C197-45A8-9B1B-EAD712D28A9C}" type="slidenum">
              <a:rPr lang="en-US"/>
              <a:pPr>
                <a:defRPr/>
              </a:pPr>
              <a:t>‹#›</a:t>
            </a:fld>
            <a:endParaRPr lang="en-US" dirty="0"/>
          </a:p>
        </p:txBody>
      </p:sp>
    </p:spTree>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3775" y="274638"/>
            <a:ext cx="5988050" cy="91916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990600" y="1600200"/>
            <a:ext cx="7696200" cy="4525963"/>
          </a:xfrm>
        </p:spPr>
        <p:txBody>
          <a:bodyPr/>
          <a:lstStyle/>
          <a:p>
            <a:pPr lvl="0"/>
            <a:r>
              <a:rPr lang="en-US" noProof="0" smtClean="0"/>
              <a:t>Click icon to add table</a:t>
            </a:r>
            <a:endParaRPr lang="en-US" noProof="0" dirty="0" smtClean="0"/>
          </a:p>
        </p:txBody>
      </p:sp>
      <p:sp>
        <p:nvSpPr>
          <p:cNvPr id="4"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2EC56804-0D36-4723-97D5-A46E8A2BDC16}" type="slidenum">
              <a:rPr lang="en-US"/>
              <a:pPr>
                <a:defRPr/>
              </a:pPr>
              <a:t>‹#›</a:t>
            </a:fld>
            <a:endParaRPr lang="en-US" dirty="0"/>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
          <p:cNvSpPr/>
          <p:nvPr userDrawn="1"/>
        </p:nvSpPr>
        <p:spPr>
          <a:xfrm>
            <a:off x="4800600" y="838200"/>
            <a:ext cx="39624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7"/>
          <p:cNvPicPr>
            <a:picLocks noChangeAspect="1"/>
          </p:cNvPicPr>
          <p:nvPr userDrawn="1"/>
        </p:nvPicPr>
        <p:blipFill>
          <a:blip r:embed="rId3" cstate="print"/>
          <a:srcRect/>
          <a:stretch>
            <a:fillRect/>
          </a:stretch>
        </p:blipFill>
        <p:spPr bwMode="auto">
          <a:xfrm>
            <a:off x="5197475" y="990600"/>
            <a:ext cx="3368675" cy="762000"/>
          </a:xfrm>
          <a:prstGeom prst="rect">
            <a:avLst/>
          </a:prstGeom>
          <a:noFill/>
          <a:ln w="9525">
            <a:noFill/>
            <a:miter lim="800000"/>
            <a:headEnd/>
            <a:tailEnd/>
          </a:ln>
        </p:spPr>
      </p:pic>
      <p:sp>
        <p:nvSpPr>
          <p:cNvPr id="7" name="Rectangle 49"/>
          <p:cNvSpPr>
            <a:spLocks noGrp="1" noChangeArrowheads="1"/>
          </p:cNvSpPr>
          <p:nvPr>
            <p:ph type="ctrTitle"/>
          </p:nvPr>
        </p:nvSpPr>
        <p:spPr>
          <a:xfrm>
            <a:off x="3505200" y="2590800"/>
            <a:ext cx="5105400" cy="1295400"/>
          </a:xfrm>
          <a:ln w="9525" algn="ctr">
            <a:noFill/>
            <a:miter lim="800000"/>
            <a:headEnd/>
            <a:tailEnd/>
          </a:ln>
          <a:extLst/>
        </p:spPr>
        <p:txBody>
          <a:bodyPr/>
          <a:lstStyle>
            <a:lvl1pPr algn="r" eaLnBrk="1" hangingPunct="1">
              <a:defRPr sz="3200" b="0" i="0" smtClean="0">
                <a:solidFill>
                  <a:schemeClr val="bg1"/>
                </a:solidFill>
                <a:latin typeface="Arial"/>
                <a:cs typeface="Arial"/>
              </a:defRPr>
            </a:lvl1pPr>
          </a:lstStyle>
          <a:p>
            <a:pPr lvl="0"/>
            <a:r>
              <a:rPr lang="en-US" noProof="0" dirty="0" smtClean="0"/>
              <a:t>Click to edit Master title style</a:t>
            </a:r>
          </a:p>
        </p:txBody>
      </p:sp>
      <p:sp>
        <p:nvSpPr>
          <p:cNvPr id="6" name="Rectangle 50"/>
          <p:cNvSpPr>
            <a:spLocks noGrp="1" noChangeArrowheads="1"/>
          </p:cNvSpPr>
          <p:nvPr>
            <p:ph type="subTitle" idx="1"/>
          </p:nvPr>
        </p:nvSpPr>
        <p:spPr>
          <a:xfrm>
            <a:off x="4572000" y="4648200"/>
            <a:ext cx="3962400" cy="533400"/>
          </a:xfrm>
          <a:extLst/>
        </p:spPr>
        <p:txBody>
          <a:bodyPr/>
          <a:lstStyle>
            <a:lvl1pPr marL="0" indent="0" algn="r" eaLnBrk="1" hangingPunct="1">
              <a:buFontTx/>
              <a:buNone/>
              <a:defRPr sz="2000" smtClean="0">
                <a:solidFill>
                  <a:schemeClr val="tx1">
                    <a:lumMod val="50000"/>
                    <a:lumOff val="50000"/>
                  </a:schemeClr>
                </a:solidFill>
              </a:defRPr>
            </a:lvl1pPr>
          </a:lstStyle>
          <a:p>
            <a:pPr lvl="0"/>
            <a:r>
              <a:rPr lang="en-US" noProof="0" smtClean="0"/>
              <a:t>Click to edit Master subtitle style</a:t>
            </a:r>
            <a:endParaRPr lang="en-US" noProof="0" dirty="0" smtClean="0"/>
          </a:p>
        </p:txBody>
      </p:sp>
      <p:sp>
        <p:nvSpPr>
          <p:cNvPr id="8" name="Slide Number Placeholder 4"/>
          <p:cNvSpPr>
            <a:spLocks noGrp="1"/>
          </p:cNvSpPr>
          <p:nvPr>
            <p:ph type="sldNum" sz="quarter" idx="10"/>
          </p:nvPr>
        </p:nvSpPr>
        <p:spPr/>
        <p:txBody>
          <a:bodyPr/>
          <a:lstStyle>
            <a:lvl1pPr algn="r">
              <a:defRPr sz="1000">
                <a:solidFill>
                  <a:schemeClr val="bg1"/>
                </a:solidFill>
              </a:defRPr>
            </a:lvl1pPr>
          </a:lstStyle>
          <a:p>
            <a:pPr>
              <a:defRPr/>
            </a:pPr>
            <a:fld id="{2E21B298-6E15-4039-BADF-07F9C7EB0D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4800600" y="838200"/>
            <a:ext cx="39624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pic>
        <p:nvPicPr>
          <p:cNvPr id="5" name="Picture 2" descr="C:\Users\tmccleve\Desktop\HealthEquity_TL_4C_logo.png"/>
          <p:cNvPicPr>
            <a:picLocks noChangeAspect="1" noChangeArrowheads="1"/>
          </p:cNvPicPr>
          <p:nvPr userDrawn="1"/>
        </p:nvPicPr>
        <p:blipFill>
          <a:blip r:embed="rId3" cstate="print"/>
          <a:srcRect/>
          <a:stretch>
            <a:fillRect/>
          </a:stretch>
        </p:blipFill>
        <p:spPr bwMode="auto">
          <a:xfrm>
            <a:off x="4979988" y="762000"/>
            <a:ext cx="3476625" cy="1171575"/>
          </a:xfrm>
          <a:prstGeom prst="rect">
            <a:avLst/>
          </a:prstGeom>
          <a:noFill/>
          <a:ln w="9525">
            <a:noFill/>
            <a:miter lim="800000"/>
            <a:headEnd/>
            <a:tailEnd/>
          </a:ln>
        </p:spPr>
      </p:pic>
      <p:sp>
        <p:nvSpPr>
          <p:cNvPr id="7" name="Rectangle 49"/>
          <p:cNvSpPr>
            <a:spLocks noGrp="1" noChangeArrowheads="1"/>
          </p:cNvSpPr>
          <p:nvPr>
            <p:ph type="ctrTitle"/>
          </p:nvPr>
        </p:nvSpPr>
        <p:spPr>
          <a:xfrm>
            <a:off x="3505200" y="2590800"/>
            <a:ext cx="5105400" cy="1295400"/>
          </a:xfrm>
          <a:ln w="9525" algn="ctr">
            <a:noFill/>
            <a:miter lim="800000"/>
            <a:headEnd/>
            <a:tailEnd/>
          </a:ln>
          <a:extLst/>
        </p:spPr>
        <p:txBody>
          <a:bodyPr/>
          <a:lstStyle>
            <a:lvl1pPr algn="r" eaLnBrk="1" hangingPunct="1">
              <a:defRPr sz="3200" b="0" i="0" smtClean="0">
                <a:solidFill>
                  <a:schemeClr val="bg1"/>
                </a:solidFill>
                <a:latin typeface="Arial"/>
                <a:cs typeface="Arial"/>
              </a:defRPr>
            </a:lvl1pPr>
          </a:lstStyle>
          <a:p>
            <a:pPr lvl="0"/>
            <a:r>
              <a:rPr lang="en-US" noProof="0" dirty="0" smtClean="0"/>
              <a:t>Click to edit Master title style</a:t>
            </a:r>
          </a:p>
        </p:txBody>
      </p:sp>
      <p:sp>
        <p:nvSpPr>
          <p:cNvPr id="6" name="Rectangle 50"/>
          <p:cNvSpPr>
            <a:spLocks noGrp="1" noChangeArrowheads="1"/>
          </p:cNvSpPr>
          <p:nvPr>
            <p:ph type="subTitle" idx="1"/>
          </p:nvPr>
        </p:nvSpPr>
        <p:spPr>
          <a:xfrm>
            <a:off x="4572000" y="4648200"/>
            <a:ext cx="3962400" cy="533400"/>
          </a:xfrm>
          <a:extLst/>
        </p:spPr>
        <p:txBody>
          <a:bodyPr/>
          <a:lstStyle>
            <a:lvl1pPr marL="0" indent="0" algn="r" eaLnBrk="1" hangingPunct="1">
              <a:buFontTx/>
              <a:buNone/>
              <a:defRPr sz="2000" smtClean="0">
                <a:solidFill>
                  <a:schemeClr val="tx1">
                    <a:lumMod val="50000"/>
                    <a:lumOff val="50000"/>
                  </a:schemeClr>
                </a:solidFill>
              </a:defRPr>
            </a:lvl1pPr>
          </a:lstStyle>
          <a:p>
            <a:pPr lvl="0"/>
            <a:r>
              <a:rPr lang="en-US" noProof="0" smtClean="0"/>
              <a:t>Click to edit Master subtitle style</a:t>
            </a:r>
            <a:endParaRPr lang="en-US" noProof="0" dirty="0" smtClean="0"/>
          </a:p>
        </p:txBody>
      </p:sp>
      <p:sp>
        <p:nvSpPr>
          <p:cNvPr id="8"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CAF5AB8E-C154-41E6-BC35-C02EE7F72F54}" type="slidenum">
              <a:rPr lang="en-US"/>
              <a:pPr>
                <a:defRPr/>
              </a:pPr>
              <a:t>‹#›</a:t>
            </a:fld>
            <a:endParaRPr lang="en-US" dirty="0"/>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462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CDCDCF5F-37A7-4690-ADD4-1033C7F5D70C}" type="slidenum">
              <a:rPr lang="en-US"/>
              <a:pPr>
                <a:defRPr/>
              </a:pPr>
              <a:t>‹#›</a:t>
            </a:fld>
            <a:endParaRPr lang="en-US" dirty="0"/>
          </a:p>
        </p:txBody>
      </p:sp>
    </p:spTree>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15BBEB28-4AAE-4C88-B515-21EF0ECD6EC4}" type="slidenum">
              <a:rPr lang="en-US"/>
              <a:pPr>
                <a:defRPr/>
              </a:pPr>
              <a:t>‹#›</a:t>
            </a:fld>
            <a:endParaRPr lang="en-US" dirty="0"/>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CFAA29D4-51B2-4515-B2C1-C6F0384C8B00}" type="slidenum">
              <a:rPr lang="en-US"/>
              <a:pPr>
                <a:defRPr/>
              </a:pPr>
              <a:t>‹#›</a:t>
            </a:fld>
            <a:endParaRPr lang="en-US" dirty="0"/>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3775" y="274638"/>
            <a:ext cx="5988050" cy="919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4623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4623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F4244914-F901-4C06-96BE-1B3D8C02ED3A}" type="slidenum">
              <a:rPr lang="en-US"/>
              <a:pPr>
                <a:defRPr/>
              </a:pPr>
              <a:t>‹#›</a:t>
            </a:fld>
            <a:endParaRPr lang="en-US" dirty="0"/>
          </a:p>
        </p:txBody>
      </p:sp>
    </p:spTree>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3775" y="274638"/>
            <a:ext cx="5988050" cy="91916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990600" y="1600200"/>
            <a:ext cx="7696200" cy="4525963"/>
          </a:xfrm>
        </p:spPr>
        <p:txBody>
          <a:bodyPr/>
          <a:lstStyle/>
          <a:p>
            <a:pPr lvl="0"/>
            <a:r>
              <a:rPr lang="en-US" noProof="0" smtClean="0"/>
              <a:t>Click icon to add table</a:t>
            </a:r>
            <a:endParaRPr lang="en-US" noProof="0" dirty="0" smtClean="0"/>
          </a:p>
        </p:txBody>
      </p:sp>
      <p:sp>
        <p:nvSpPr>
          <p:cNvPr id="4" name="Slide Number Placeholder 4"/>
          <p:cNvSpPr>
            <a:spLocks noGrp="1"/>
          </p:cNvSpPr>
          <p:nvPr>
            <p:ph type="sldNum" sz="quarter" idx="10"/>
          </p:nvPr>
        </p:nvSpPr>
        <p:spPr/>
        <p:txBody>
          <a:bodyPr/>
          <a:lstStyle>
            <a:lvl1pPr algn="r">
              <a:defRPr sz="1000" b="0">
                <a:solidFill>
                  <a:srgbClr val="FFFFFF"/>
                </a:solidFill>
                <a:latin typeface="Arial" pitchFamily="34" charset="0"/>
              </a:defRPr>
            </a:lvl1pPr>
          </a:lstStyle>
          <a:p>
            <a:pPr>
              <a:defRPr/>
            </a:pPr>
            <a:fld id="{9671D28C-EC47-4E48-9C90-059AF778E062}" type="slidenum">
              <a:rPr lang="en-US"/>
              <a:pPr>
                <a:defRPr/>
              </a:pPr>
              <a:t>‹#›</a:t>
            </a:fld>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 descr="Powerpoint-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C:\Users\tmccleve\Desktop\HealthEquity_TL_4C_logo.png"/>
          <p:cNvPicPr>
            <a:picLocks noChangeAspect="1" noChangeArrowheads="1"/>
          </p:cNvPicPr>
          <p:nvPr userDrawn="1"/>
        </p:nvPicPr>
        <p:blipFill>
          <a:blip r:embed="rId3" cstate="print"/>
          <a:srcRect/>
          <a:stretch>
            <a:fillRect/>
          </a:stretch>
        </p:blipFill>
        <p:spPr bwMode="auto">
          <a:xfrm>
            <a:off x="4979988" y="762000"/>
            <a:ext cx="3476625" cy="1171575"/>
          </a:xfrm>
          <a:prstGeom prst="rect">
            <a:avLst/>
          </a:prstGeom>
          <a:noFill/>
          <a:ln w="9525">
            <a:noFill/>
            <a:miter lim="800000"/>
            <a:headEnd/>
            <a:tailEnd/>
          </a:ln>
        </p:spPr>
      </p:pic>
      <p:sp>
        <p:nvSpPr>
          <p:cNvPr id="52273" name="Rectangle 49"/>
          <p:cNvSpPr>
            <a:spLocks noGrp="1" noChangeArrowheads="1"/>
          </p:cNvSpPr>
          <p:nvPr>
            <p:ph type="ctrTitle"/>
          </p:nvPr>
        </p:nvSpPr>
        <p:spPr>
          <a:xfrm>
            <a:off x="3505200" y="2590800"/>
            <a:ext cx="5105400" cy="1295400"/>
          </a:xfrm>
          <a:ln w="9525" algn="ctr">
            <a:noFill/>
            <a:miter lim="800000"/>
            <a:headEnd/>
            <a:tailEnd/>
          </a:ln>
          <a:extLst/>
        </p:spPr>
        <p:txBody>
          <a:bodyPr/>
          <a:lstStyle>
            <a:lvl1pPr algn="r" eaLnBrk="1" hangingPunct="1">
              <a:defRPr sz="3200" b="0" i="0" smtClean="0">
                <a:solidFill>
                  <a:schemeClr val="bg1"/>
                </a:solidFill>
                <a:latin typeface="Arial"/>
                <a:cs typeface="Arial"/>
              </a:defRPr>
            </a:lvl1pPr>
          </a:lstStyle>
          <a:p>
            <a:pPr lvl="0"/>
            <a:r>
              <a:rPr lang="en-US" noProof="0" dirty="0" smtClean="0"/>
              <a:t>Click to edit Master title style</a:t>
            </a:r>
          </a:p>
        </p:txBody>
      </p:sp>
      <p:sp>
        <p:nvSpPr>
          <p:cNvPr id="52274" name="Rectangle 50"/>
          <p:cNvSpPr>
            <a:spLocks noGrp="1" noChangeArrowheads="1"/>
          </p:cNvSpPr>
          <p:nvPr>
            <p:ph type="subTitle" idx="1"/>
          </p:nvPr>
        </p:nvSpPr>
        <p:spPr>
          <a:xfrm>
            <a:off x="4572000" y="5791200"/>
            <a:ext cx="3962400" cy="533400"/>
          </a:xfrm>
          <a:extLst/>
        </p:spPr>
        <p:txBody>
          <a:bodyPr/>
          <a:lstStyle>
            <a:lvl1pPr marL="0" indent="0" algn="r" eaLnBrk="1" hangingPunct="1">
              <a:buFontTx/>
              <a:buNone/>
              <a:defRPr sz="2000" smtClean="0">
                <a:solidFill>
                  <a:schemeClr val="tx1">
                    <a:lumMod val="50000"/>
                    <a:lumOff val="50000"/>
                  </a:schemeClr>
                </a:solidFill>
              </a:defRPr>
            </a:lvl1pPr>
          </a:lstStyle>
          <a:p>
            <a:pPr lvl="0"/>
            <a:r>
              <a:rPr lang="en-US" noProof="0" smtClean="0"/>
              <a:t>Click to edit Master subtitle style</a:t>
            </a:r>
            <a:endParaRPr lang="en-US" noProof="0" dirty="0" smtClean="0"/>
          </a:p>
        </p:txBody>
      </p:sp>
      <p:sp>
        <p:nvSpPr>
          <p:cNvPr id="6" name="Rectangle 51"/>
          <p:cNvSpPr>
            <a:spLocks noGrp="1" noChangeArrowheads="1"/>
          </p:cNvSpPr>
          <p:nvPr>
            <p:ph type="dt" sz="half" idx="10"/>
          </p:nvPr>
        </p:nvSpPr>
        <p:spPr>
          <a:xfrm>
            <a:off x="7239000" y="6248400"/>
            <a:ext cx="1306513" cy="320675"/>
          </a:xfrm>
          <a:prstGeom prst="rect">
            <a:avLst/>
          </a:prstGeom>
        </p:spPr>
        <p:txBody>
          <a:bodyPr/>
          <a:lstStyle>
            <a:lvl1pPr algn="r">
              <a:defRPr sz="1000" b="1">
                <a:solidFill>
                  <a:srgbClr val="FFFFFF">
                    <a:lumMod val="65000"/>
                  </a:srgbClr>
                </a:solidFill>
                <a:latin typeface="Verdana" pitchFamily="34" charset="0"/>
              </a:defRPr>
            </a:lvl1pPr>
          </a:lstStyle>
          <a:p>
            <a:pPr>
              <a:defRPr/>
            </a:pPr>
            <a:r>
              <a:rPr lang="en-US"/>
              <a:t>Date</a:t>
            </a:r>
          </a:p>
        </p:txBody>
      </p:sp>
      <p:sp>
        <p:nvSpPr>
          <p:cNvPr id="7" name="Slide Number Placeholder 4"/>
          <p:cNvSpPr>
            <a:spLocks noGrp="1"/>
          </p:cNvSpPr>
          <p:nvPr>
            <p:ph type="sldNum" sz="quarter" idx="11"/>
          </p:nvPr>
        </p:nvSpPr>
        <p:spPr/>
        <p:txBody>
          <a:bodyPr/>
          <a:lstStyle>
            <a:lvl1pPr algn="r">
              <a:defRPr sz="1000" b="0">
                <a:solidFill>
                  <a:srgbClr val="FFFFFF"/>
                </a:solidFill>
                <a:latin typeface="Arial" pitchFamily="34" charset="0"/>
              </a:defRPr>
            </a:lvl1pPr>
          </a:lstStyle>
          <a:p>
            <a:pPr>
              <a:defRPr/>
            </a:pPr>
            <a:fld id="{8DED92B0-A3A0-41CD-AA15-D42CC340A078}" type="slidenum">
              <a:rPr lang="en-US"/>
              <a:pPr>
                <a:defRPr/>
              </a:pPr>
              <a:t>‹#›</a:t>
            </a:fld>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emf"/><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Powerpoint Template2.pdf"/>
          <p:cNvPicPr>
            <a:picLocks noChangeAspect="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sp>
        <p:nvSpPr>
          <p:cNvPr id="18435" name="Rectangle 33"/>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61"/>
          <p:cNvSpPr>
            <a:spLocks noGrp="1" noChangeArrowheads="1"/>
          </p:cNvSpPr>
          <p:nvPr>
            <p:ph type="title"/>
          </p:nvPr>
        </p:nvSpPr>
        <p:spPr bwMode="auto">
          <a:xfrm>
            <a:off x="914400" y="376238"/>
            <a:ext cx="7772400" cy="766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 name="Rectangle 5"/>
          <p:cNvSpPr txBox="1">
            <a:spLocks noChangeArrowheads="1"/>
          </p:cNvSpPr>
          <p:nvPr/>
        </p:nvSpPr>
        <p:spPr>
          <a:xfrm>
            <a:off x="457200" y="6324600"/>
            <a:ext cx="6019800" cy="228600"/>
          </a:xfrm>
          <a:prstGeom prst="rect">
            <a:avLst/>
          </a:prstGeom>
          <a:noFill/>
          <a:ln/>
          <a:extLst/>
        </p:spPr>
        <p:txBody>
          <a:bodyPr/>
          <a:lstStyle>
            <a:defPPr>
              <a:defRPr lang="en-US"/>
            </a:defPPr>
            <a:lvl1pPr algn="l" rtl="0" eaLnBrk="0" fontAlgn="base" hangingPunct="0">
              <a:spcBef>
                <a:spcPct val="0"/>
              </a:spcBef>
              <a:spcAft>
                <a:spcPct val="0"/>
              </a:spcAft>
              <a:defRPr sz="700" kern="1200">
                <a:solidFill>
                  <a:schemeClr val="tx1"/>
                </a:solidFill>
                <a:latin typeface="+mn-lt"/>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defRPr/>
            </a:pPr>
            <a:r>
              <a:rPr lang="en-US" sz="600" dirty="0" smtClean="0">
                <a:solidFill>
                  <a:srgbClr val="FFFFFF">
                    <a:lumMod val="50000"/>
                  </a:srgbClr>
                </a:solidFill>
              </a:rPr>
              <a:t>Copyright © 2011 HealthEquity, Inc. All rights reserved. HealthEquity and the HealthEquity logo are registered trademarks and service marks of HealthEquity, Inc.</a:t>
            </a:r>
            <a:br>
              <a:rPr lang="en-US" sz="600" dirty="0" smtClean="0">
                <a:solidFill>
                  <a:srgbClr val="FFFFFF">
                    <a:lumMod val="50000"/>
                  </a:srgbClr>
                </a:solidFill>
              </a:rPr>
            </a:br>
            <a:r>
              <a:rPr lang="en-US" sz="600" b="1" dirty="0" smtClean="0">
                <a:solidFill>
                  <a:srgbClr val="FFFFFF">
                    <a:lumMod val="50000"/>
                  </a:srgbClr>
                </a:solidFill>
              </a:rPr>
              <a:t>Confidential and proprietary. Reproduction without express written consent is prohibited.</a:t>
            </a:r>
            <a:endParaRPr lang="en-US" sz="600" dirty="0" smtClean="0">
              <a:solidFill>
                <a:srgbClr val="FFFFFF">
                  <a:lumMod val="50000"/>
                </a:srgbClr>
              </a:solidFill>
            </a:endParaRPr>
          </a:p>
        </p:txBody>
      </p:sp>
      <p:sp>
        <p:nvSpPr>
          <p:cNvPr id="4" name="Right Triangle 3"/>
          <p:cNvSpPr/>
          <p:nvPr/>
        </p:nvSpPr>
        <p:spPr>
          <a:xfrm rot="13500000">
            <a:off x="247650" y="552450"/>
            <a:ext cx="457200" cy="457200"/>
          </a:xfrm>
          <a:prstGeom prst="rtTriangle">
            <a:avLst/>
          </a:prstGeom>
          <a:gradFill flip="none" rotWithShape="1">
            <a:gsLst>
              <a:gs pos="0">
                <a:srgbClr val="000090"/>
              </a:gs>
              <a:gs pos="100000">
                <a:srgbClr val="2F15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b="1">
                <a:solidFill>
                  <a:srgbClr val="FFFFFF"/>
                </a:solidFill>
                <a:latin typeface="Verdana" pitchFamily="34" charset="0"/>
              </a:defRPr>
            </a:lvl1pPr>
          </a:lstStyle>
          <a:p>
            <a:pPr>
              <a:defRPr/>
            </a:pPr>
            <a:fld id="{9E062AE8-9786-46CC-9C9F-735E34D7ED05}" type="slidenum">
              <a:rPr lang="en-US"/>
              <a:pPr>
                <a:defRPr/>
              </a:pPr>
              <a:t>‹#›</a:t>
            </a:fld>
            <a:endParaRPr lang="en-US" dirty="0"/>
          </a:p>
        </p:txBody>
      </p:sp>
      <p:pic>
        <p:nvPicPr>
          <p:cNvPr id="18440" name="Picture 2" descr="T:\MR Current Projects\HealthEquity\HE_logos\HealthEquity_TL_4C_logo.png"/>
          <p:cNvPicPr>
            <a:picLocks noChangeAspect="1" noChangeArrowheads="1"/>
          </p:cNvPicPr>
          <p:nvPr userDrawn="1"/>
        </p:nvPicPr>
        <p:blipFill>
          <a:blip r:embed="rId11" cstate="print"/>
          <a:srcRect/>
          <a:stretch>
            <a:fillRect/>
          </a:stretch>
        </p:blipFill>
        <p:spPr bwMode="auto">
          <a:xfrm>
            <a:off x="6858000" y="6011863"/>
            <a:ext cx="2028825" cy="682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Arial"/>
          <a:ea typeface="+mj-ea"/>
          <a:cs typeface="Arial"/>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Powerpoint Template2.pdf"/>
          <p:cNvPicPr>
            <a:picLocks noChangeAspect="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27651" name="Rectangle 33"/>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61"/>
          <p:cNvSpPr>
            <a:spLocks noGrp="1" noChangeArrowheads="1"/>
          </p:cNvSpPr>
          <p:nvPr>
            <p:ph type="title"/>
          </p:nvPr>
        </p:nvSpPr>
        <p:spPr bwMode="auto">
          <a:xfrm>
            <a:off x="914400" y="376238"/>
            <a:ext cx="7772400" cy="766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 name="Rectangle 5"/>
          <p:cNvSpPr txBox="1">
            <a:spLocks noChangeArrowheads="1"/>
          </p:cNvSpPr>
          <p:nvPr/>
        </p:nvSpPr>
        <p:spPr>
          <a:xfrm>
            <a:off x="457200" y="6324600"/>
            <a:ext cx="6019800" cy="228600"/>
          </a:xfrm>
          <a:prstGeom prst="rect">
            <a:avLst/>
          </a:prstGeom>
          <a:noFill/>
          <a:ln/>
          <a:extLst/>
        </p:spPr>
        <p:txBody>
          <a:bodyPr/>
          <a:lstStyle>
            <a:defPPr>
              <a:defRPr lang="en-US"/>
            </a:defPPr>
            <a:lvl1pPr algn="l" rtl="0" eaLnBrk="0" fontAlgn="base" hangingPunct="0">
              <a:spcBef>
                <a:spcPct val="0"/>
              </a:spcBef>
              <a:spcAft>
                <a:spcPct val="0"/>
              </a:spcAft>
              <a:defRPr sz="700" kern="1200">
                <a:solidFill>
                  <a:schemeClr val="tx1"/>
                </a:solidFill>
                <a:latin typeface="+mn-lt"/>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defRPr/>
            </a:pPr>
            <a:r>
              <a:rPr lang="en-US" sz="600" dirty="0" smtClean="0">
                <a:solidFill>
                  <a:srgbClr val="FFFFFF">
                    <a:lumMod val="50000"/>
                  </a:srgbClr>
                </a:solidFill>
              </a:rPr>
              <a:t>Copyright © 2011 HealthEquity, Inc. All rights reserved. HealthEquity and the HealthEquity logo are registered trademarks and service marks of HealthEquity, Inc.</a:t>
            </a:r>
            <a:br>
              <a:rPr lang="en-US" sz="600" dirty="0" smtClean="0">
                <a:solidFill>
                  <a:srgbClr val="FFFFFF">
                    <a:lumMod val="50000"/>
                  </a:srgbClr>
                </a:solidFill>
              </a:rPr>
            </a:br>
            <a:r>
              <a:rPr lang="en-US" sz="600" b="1" dirty="0" smtClean="0">
                <a:solidFill>
                  <a:srgbClr val="FFFFFF">
                    <a:lumMod val="50000"/>
                  </a:srgbClr>
                </a:solidFill>
              </a:rPr>
              <a:t>Confidential and proprietary. Reproduction without express written consent is prohibited.</a:t>
            </a:r>
            <a:endParaRPr lang="en-US" sz="600" dirty="0" smtClean="0">
              <a:solidFill>
                <a:srgbClr val="FFFFFF">
                  <a:lumMod val="50000"/>
                </a:srgbClr>
              </a:solidFill>
            </a:endParaRPr>
          </a:p>
        </p:txBody>
      </p:sp>
      <p:sp>
        <p:nvSpPr>
          <p:cNvPr id="4" name="Right Triangle 3"/>
          <p:cNvSpPr/>
          <p:nvPr/>
        </p:nvSpPr>
        <p:spPr>
          <a:xfrm rot="13500000">
            <a:off x="247650" y="552450"/>
            <a:ext cx="457200" cy="457200"/>
          </a:xfrm>
          <a:prstGeom prst="rtTriangle">
            <a:avLst/>
          </a:prstGeom>
          <a:gradFill flip="none" rotWithShape="1">
            <a:gsLst>
              <a:gs pos="0">
                <a:srgbClr val="000090"/>
              </a:gs>
              <a:gs pos="100000">
                <a:srgbClr val="2F15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b="1">
                <a:solidFill>
                  <a:srgbClr val="FFFFFF"/>
                </a:solidFill>
                <a:latin typeface="Verdana" pitchFamily="34" charset="0"/>
              </a:defRPr>
            </a:lvl1pPr>
          </a:lstStyle>
          <a:p>
            <a:pPr>
              <a:defRPr/>
            </a:pPr>
            <a:fld id="{14F5F73D-0A13-4915-B1EB-F83B33C05AB1}" type="slidenum">
              <a:rPr lang="en-US"/>
              <a:pPr>
                <a:defRPr/>
              </a:pPr>
              <a:t>‹#›</a:t>
            </a:fld>
            <a:endParaRPr lang="en-US" dirty="0"/>
          </a:p>
        </p:txBody>
      </p:sp>
      <p:pic>
        <p:nvPicPr>
          <p:cNvPr id="27656" name="Picture 2" descr="T:\MR Current Projects\HealthEquity\HE_logos\HealthEquity_TL_4C_logo.png"/>
          <p:cNvPicPr>
            <a:picLocks noChangeAspect="1" noChangeArrowheads="1"/>
          </p:cNvPicPr>
          <p:nvPr userDrawn="1"/>
        </p:nvPicPr>
        <p:blipFill>
          <a:blip r:embed="rId12" cstate="print"/>
          <a:srcRect/>
          <a:stretch>
            <a:fillRect/>
          </a:stretch>
        </p:blipFill>
        <p:spPr bwMode="auto">
          <a:xfrm>
            <a:off x="6858000" y="6011863"/>
            <a:ext cx="2028825" cy="682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808" r:id="rId9"/>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Arial"/>
          <a:ea typeface="+mj-ea"/>
          <a:cs typeface="Arial"/>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a:xfrm>
            <a:off x="1143000" y="2590800"/>
            <a:ext cx="7467600" cy="1295400"/>
          </a:xfrm>
          <a:ln/>
        </p:spPr>
        <p:txBody>
          <a:bodyPr>
            <a:normAutofit/>
          </a:bodyPr>
          <a:lstStyle/>
          <a:p>
            <a:r>
              <a:rPr lang="en-US">
                <a:latin typeface="Arial" charset="0"/>
                <a:cs typeface="Arial" charset="0"/>
              </a:rPr>
              <a:t>Health Savings Accounts (HSA) Basics</a:t>
            </a:r>
          </a:p>
        </p:txBody>
      </p:sp>
      <p:sp>
        <p:nvSpPr>
          <p:cNvPr id="2" name="Subtitle 1"/>
          <p:cNvSpPr>
            <a:spLocks noGrp="1"/>
          </p:cNvSpPr>
          <p:nvPr>
            <p:ph type="subTitle" idx="1"/>
          </p:nvPr>
        </p:nvSpPr>
        <p:spPr>
          <a:xfrm>
            <a:off x="4572000" y="5791200"/>
            <a:ext cx="3962400" cy="234950"/>
          </a:xfrm>
        </p:spPr>
        <p:txBody>
          <a:bodyPr>
            <a:normAutofit fontScale="92500" lnSpcReduction="10000"/>
          </a:bodyPr>
          <a:lstStyle/>
          <a:p>
            <a:pPr>
              <a:defRPr/>
            </a:pPr>
            <a:r>
              <a:rPr lang="en-US" sz="1100" dirty="0"/>
              <a:t>Fall 2012</a:t>
            </a:r>
          </a:p>
        </p:txBody>
      </p:sp>
      <p:pic>
        <p:nvPicPr>
          <p:cNvPr id="38914" name="Picture 2"/>
          <p:cNvPicPr>
            <a:picLocks noChangeAspect="1" noChangeArrowheads="1"/>
          </p:cNvPicPr>
          <p:nvPr/>
        </p:nvPicPr>
        <p:blipFill>
          <a:blip r:embed="rId2" cstate="print"/>
          <a:srcRect/>
          <a:stretch>
            <a:fillRect/>
          </a:stretch>
        </p:blipFill>
        <p:spPr bwMode="auto">
          <a:xfrm>
            <a:off x="6496050" y="5791200"/>
            <a:ext cx="1276350" cy="595313"/>
          </a:xfrm>
          <a:prstGeom prst="rect">
            <a:avLst/>
          </a:prstGeom>
          <a:noFill/>
          <a:ln w="9525">
            <a:noFill/>
            <a:miter lim="800000"/>
            <a:headEnd/>
            <a:tailEnd/>
          </a:ln>
        </p:spPr>
      </p:pic>
      <p:pic>
        <p:nvPicPr>
          <p:cNvPr id="38916" name="Picture 5" descr="HA logo color 1207"/>
          <p:cNvPicPr>
            <a:picLocks noChangeAspect="1" noChangeArrowheads="1"/>
          </p:cNvPicPr>
          <p:nvPr/>
        </p:nvPicPr>
        <p:blipFill>
          <a:blip r:embed="rId3" cstate="print"/>
          <a:srcRect/>
          <a:stretch>
            <a:fillRect/>
          </a:stretch>
        </p:blipFill>
        <p:spPr bwMode="auto">
          <a:xfrm>
            <a:off x="457200" y="881063"/>
            <a:ext cx="2895600" cy="102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533400" y="1600200"/>
            <a:ext cx="8001000" cy="4572000"/>
          </a:xfrm>
          <a:prstGeom prst="rect">
            <a:avLst/>
          </a:prstGeom>
          <a:solidFill>
            <a:schemeClr val="bg1"/>
          </a:solidFill>
          <a:ln w="9525" algn="ctr">
            <a:noFill/>
            <a:miter lim="800000"/>
            <a:headEnd/>
            <a:tailEnd/>
          </a:ln>
        </p:spPr>
        <p:txBody>
          <a:bodyPr/>
          <a:lstStyle/>
          <a:p>
            <a:pPr>
              <a:spcBef>
                <a:spcPts val="600"/>
              </a:spcBef>
              <a:defRPr/>
            </a:pPr>
            <a:r>
              <a:rPr lang="en-US" sz="2400" dirty="0" smtClean="0">
                <a:solidFill>
                  <a:schemeClr val="tx1">
                    <a:lumMod val="75000"/>
                    <a:lumOff val="25000"/>
                  </a:schemeClr>
                </a:solidFill>
                <a:latin typeface="+mn-lt"/>
              </a:rPr>
              <a:t>Providers</a:t>
            </a:r>
            <a:endParaRPr lang="en-US" sz="2400" dirty="0">
              <a:solidFill>
                <a:schemeClr val="tx1">
                  <a:lumMod val="75000"/>
                  <a:lumOff val="25000"/>
                </a:schemeClr>
              </a:solidFill>
              <a:latin typeface="+mn-lt"/>
            </a:endParaRPr>
          </a:p>
          <a:p>
            <a:pPr marL="612648" indent="-256032">
              <a:spcBef>
                <a:spcPts val="600"/>
              </a:spcBef>
              <a:spcAft>
                <a:spcPts val="600"/>
              </a:spcAft>
              <a:buFont typeface="Arial"/>
              <a:buChar char="•"/>
              <a:tabLst>
                <a:tab pos="800100" algn="l"/>
              </a:tabLst>
              <a:defRPr/>
            </a:pPr>
            <a:r>
              <a:rPr lang="en-US" sz="1900" dirty="0">
                <a:solidFill>
                  <a:schemeClr val="tx1">
                    <a:lumMod val="50000"/>
                    <a:lumOff val="50000"/>
                  </a:schemeClr>
                </a:solidFill>
                <a:latin typeface="+mn-lt"/>
              </a:rPr>
              <a:t>Even if your doctor isn’t a network provider, you may use </a:t>
            </a:r>
            <a:br>
              <a:rPr lang="en-US" sz="1900" dirty="0">
                <a:solidFill>
                  <a:schemeClr val="tx1">
                    <a:lumMod val="50000"/>
                    <a:lumOff val="50000"/>
                  </a:schemeClr>
                </a:solidFill>
                <a:latin typeface="+mn-lt"/>
              </a:rPr>
            </a:br>
            <a:r>
              <a:rPr lang="en-US" sz="1900" dirty="0">
                <a:solidFill>
                  <a:schemeClr val="tx1">
                    <a:lumMod val="50000"/>
                    <a:lumOff val="50000"/>
                  </a:schemeClr>
                </a:solidFill>
                <a:latin typeface="+mn-lt"/>
              </a:rPr>
              <a:t>your HSA to pay your bill</a:t>
            </a:r>
          </a:p>
          <a:p>
            <a:pPr>
              <a:lnSpc>
                <a:spcPct val="150000"/>
              </a:lnSpc>
              <a:spcBef>
                <a:spcPts val="600"/>
              </a:spcBef>
              <a:defRPr/>
            </a:pPr>
            <a:r>
              <a:rPr lang="en-US" sz="2400" dirty="0">
                <a:solidFill>
                  <a:schemeClr val="tx1">
                    <a:lumMod val="75000"/>
                    <a:lumOff val="25000"/>
                  </a:schemeClr>
                </a:solidFill>
                <a:latin typeface="+mn-lt"/>
              </a:rPr>
              <a:t>Protect your account and pocket book</a:t>
            </a:r>
          </a:p>
          <a:p>
            <a:pPr marL="612648" indent="-256032">
              <a:spcBef>
                <a:spcPts val="600"/>
              </a:spcBef>
              <a:buFont typeface="Arial"/>
              <a:buChar char="•"/>
              <a:tabLst>
                <a:tab pos="800100" algn="l"/>
              </a:tabLst>
              <a:defRPr/>
            </a:pPr>
            <a:r>
              <a:rPr lang="en-US" sz="1900" dirty="0">
                <a:solidFill>
                  <a:schemeClr val="tx1">
                    <a:lumMod val="50000"/>
                    <a:lumOff val="50000"/>
                  </a:schemeClr>
                </a:solidFill>
                <a:latin typeface="+mn-lt"/>
              </a:rPr>
              <a:t>Change jobs or </a:t>
            </a:r>
            <a:r>
              <a:rPr lang="en-US" sz="1900" dirty="0" smtClean="0">
                <a:solidFill>
                  <a:schemeClr val="tx1">
                    <a:lumMod val="50000"/>
                    <a:lumOff val="50000"/>
                  </a:schemeClr>
                </a:solidFill>
                <a:latin typeface="+mn-lt"/>
              </a:rPr>
              <a:t>retire; </a:t>
            </a:r>
            <a:r>
              <a:rPr lang="en-US" sz="1900" dirty="0">
                <a:solidFill>
                  <a:schemeClr val="tx1">
                    <a:lumMod val="50000"/>
                    <a:lumOff val="50000"/>
                  </a:schemeClr>
                </a:solidFill>
                <a:latin typeface="+mn-lt"/>
              </a:rPr>
              <a:t>and keep your account and balance</a:t>
            </a:r>
          </a:p>
          <a:p>
            <a:pPr marL="612648" indent="-256032">
              <a:lnSpc>
                <a:spcPct val="110000"/>
              </a:lnSpc>
              <a:spcBef>
                <a:spcPts val="600"/>
              </a:spcBef>
              <a:buFont typeface="Arial"/>
              <a:buChar char="•"/>
              <a:tabLst>
                <a:tab pos="800100" algn="l"/>
              </a:tabLst>
              <a:defRPr/>
            </a:pPr>
            <a:r>
              <a:rPr lang="en-US" sz="1900" dirty="0">
                <a:solidFill>
                  <a:schemeClr val="tx1">
                    <a:lumMod val="50000"/>
                    <a:lumOff val="50000"/>
                  </a:schemeClr>
                </a:solidFill>
                <a:latin typeface="+mn-lt"/>
              </a:rPr>
              <a:t>Most HSA-qualified plans have maximum out-of-pocket limits</a:t>
            </a:r>
          </a:p>
          <a:p>
            <a:pPr marL="1062990" lvl="1" indent="-285750">
              <a:lnSpc>
                <a:spcPct val="80000"/>
              </a:lnSpc>
              <a:spcBef>
                <a:spcPts val="600"/>
              </a:spcBef>
              <a:buFont typeface="Lucida Grande"/>
              <a:buChar char="-"/>
              <a:tabLst>
                <a:tab pos="800100" algn="l"/>
              </a:tabLst>
              <a:defRPr/>
            </a:pPr>
            <a:r>
              <a:rPr lang="en-US" sz="1600" dirty="0">
                <a:solidFill>
                  <a:schemeClr val="bg1">
                    <a:lumMod val="65000"/>
                  </a:schemeClr>
                </a:solidFill>
                <a:latin typeface="+mn-lt"/>
              </a:rPr>
              <a:t>Reach your limit, and expenses are fully covered</a:t>
            </a:r>
          </a:p>
          <a:p>
            <a:pPr marL="1062990" lvl="1" indent="-285750">
              <a:lnSpc>
                <a:spcPct val="80000"/>
              </a:lnSpc>
              <a:spcBef>
                <a:spcPts val="600"/>
              </a:spcBef>
              <a:buFont typeface="Lucida Grande"/>
              <a:buChar char="-"/>
              <a:tabLst>
                <a:tab pos="800100" algn="l"/>
              </a:tabLst>
              <a:defRPr/>
            </a:pPr>
            <a:r>
              <a:rPr lang="en-US" sz="1600" dirty="0">
                <a:solidFill>
                  <a:schemeClr val="bg1">
                    <a:lumMod val="65000"/>
                  </a:schemeClr>
                </a:solidFill>
                <a:latin typeface="+mn-lt"/>
              </a:rPr>
              <a:t>Before you reach your limit, use your HSA balance to pay costs</a:t>
            </a:r>
          </a:p>
          <a:p>
            <a:pPr marL="612648" lvl="1" indent="-256032">
              <a:lnSpc>
                <a:spcPct val="110000"/>
              </a:lnSpc>
              <a:spcBef>
                <a:spcPts val="600"/>
              </a:spcBef>
              <a:buFont typeface="Arial"/>
              <a:buChar char="•"/>
              <a:tabLst>
                <a:tab pos="800100" algn="l"/>
              </a:tabLst>
              <a:defRPr/>
            </a:pPr>
            <a:r>
              <a:rPr lang="en-US" sz="1900" dirty="0">
                <a:solidFill>
                  <a:schemeClr val="tx1">
                    <a:lumMod val="50000"/>
                    <a:lumOff val="50000"/>
                  </a:schemeClr>
                </a:solidFill>
                <a:latin typeface="+mn-lt"/>
              </a:rPr>
              <a:t>Cover spouse/dependent expenses, </a:t>
            </a:r>
            <a:r>
              <a:rPr lang="en-US" sz="1900" i="1" dirty="0">
                <a:solidFill>
                  <a:schemeClr val="tx1">
                    <a:lumMod val="50000"/>
                    <a:lumOff val="50000"/>
                  </a:schemeClr>
                </a:solidFill>
                <a:latin typeface="+mn-lt"/>
              </a:rPr>
              <a:t>even if on another health plan</a:t>
            </a:r>
          </a:p>
          <a:p>
            <a:pPr marL="1062990" lvl="2" indent="-285750">
              <a:lnSpc>
                <a:spcPct val="90000"/>
              </a:lnSpc>
              <a:spcBef>
                <a:spcPts val="600"/>
              </a:spcBef>
              <a:buFont typeface="Lucida Grande"/>
              <a:buChar char="-"/>
              <a:defRPr/>
            </a:pPr>
            <a:r>
              <a:rPr lang="en-US" sz="1600" dirty="0">
                <a:solidFill>
                  <a:schemeClr val="bg1">
                    <a:lumMod val="65000"/>
                  </a:schemeClr>
                </a:solidFill>
                <a:latin typeface="+mn-lt"/>
              </a:rPr>
              <a:t>Your spouse and dependents don’t need to be covered by your HDHP </a:t>
            </a:r>
            <a:br>
              <a:rPr lang="en-US" sz="1600" dirty="0">
                <a:solidFill>
                  <a:schemeClr val="bg1">
                    <a:lumMod val="65000"/>
                  </a:schemeClr>
                </a:solidFill>
                <a:latin typeface="+mn-lt"/>
              </a:rPr>
            </a:br>
            <a:r>
              <a:rPr lang="en-US" sz="1600" dirty="0">
                <a:solidFill>
                  <a:schemeClr val="bg1">
                    <a:lumMod val="65000"/>
                  </a:schemeClr>
                </a:solidFill>
                <a:latin typeface="+mn-lt"/>
              </a:rPr>
              <a:t>to use your HSA funds to pay their out-of-pocket medical expenses</a:t>
            </a:r>
          </a:p>
          <a:p>
            <a:pPr marL="342900" indent="-342900">
              <a:spcBef>
                <a:spcPts val="600"/>
              </a:spcBef>
              <a:buFont typeface="Arial" pitchFamily="34" charset="0"/>
              <a:buChar char="•"/>
              <a:defRPr/>
            </a:pPr>
            <a:endParaRPr lang="en-US" sz="2000" dirty="0">
              <a:solidFill>
                <a:schemeClr val="tx1">
                  <a:lumMod val="75000"/>
                  <a:lumOff val="25000"/>
                </a:schemeClr>
              </a:solidFill>
              <a:latin typeface="+mn-lt"/>
            </a:endParaRPr>
          </a:p>
          <a:p>
            <a:pPr marL="342900" indent="-342900">
              <a:spcBef>
                <a:spcPts val="600"/>
              </a:spcBef>
              <a:buFont typeface="Wingdings" pitchFamily="2" charset="2"/>
              <a:buNone/>
              <a:defRPr/>
            </a:pPr>
            <a:endParaRPr lang="en-US" sz="2000" dirty="0">
              <a:solidFill>
                <a:schemeClr val="tx1">
                  <a:lumMod val="75000"/>
                  <a:lumOff val="25000"/>
                </a:schemeClr>
              </a:solidFill>
              <a:latin typeface="+mn-lt"/>
            </a:endParaRPr>
          </a:p>
        </p:txBody>
      </p:sp>
      <p:sp>
        <p:nvSpPr>
          <p:cNvPr id="55298" name="Rectangle 3"/>
          <p:cNvSpPr>
            <a:spLocks noGrp="1" noChangeArrowheads="1"/>
          </p:cNvSpPr>
          <p:nvPr>
            <p:ph type="title" idx="4294967295"/>
          </p:nvPr>
        </p:nvSpPr>
        <p:spPr>
          <a:xfrm>
            <a:off x="914400" y="304800"/>
            <a:ext cx="8229600" cy="990600"/>
          </a:xfrm>
        </p:spPr>
        <p:txBody>
          <a:bodyPr/>
          <a:lstStyle/>
          <a:p>
            <a:pPr eaLnBrk="1" hangingPunct="1"/>
            <a:r>
              <a:rPr lang="en-US" dirty="0" smtClean="0">
                <a:latin typeface="Arial" charset="0"/>
                <a:cs typeface="Arial" charset="0"/>
              </a:rPr>
              <a:t>Maximize Your Options</a:t>
            </a:r>
            <a:endParaRPr lang="en-US" sz="24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ctrTitle"/>
          </p:nvPr>
        </p:nvSpPr>
        <p:spPr>
          <a:xfrm>
            <a:off x="381000" y="2590800"/>
            <a:ext cx="8229600" cy="1295400"/>
          </a:xfrm>
          <a:ln/>
        </p:spPr>
        <p:txBody>
          <a:bodyPr/>
          <a:lstStyle/>
          <a:p>
            <a:pPr algn="ctr"/>
            <a:r>
              <a:rPr lang="en-US" dirty="0" smtClean="0">
                <a:latin typeface="Arial" charset="0"/>
                <a:cs typeface="Arial" charset="0"/>
              </a:rPr>
              <a:t>HEALTHEQUITY ENROLLMENT</a:t>
            </a:r>
            <a:endParaRPr lang="en-US" dirty="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914400" y="152400"/>
            <a:ext cx="8229600" cy="1143000"/>
          </a:xfrm>
        </p:spPr>
        <p:txBody>
          <a:bodyPr/>
          <a:lstStyle/>
          <a:p>
            <a:pPr eaLnBrk="1" hangingPunct="1"/>
            <a:r>
              <a:rPr lang="en-US" dirty="0" smtClean="0">
                <a:latin typeface="Arial" charset="0"/>
                <a:cs typeface="Arial" charset="0"/>
              </a:rPr>
              <a:t>The Process</a:t>
            </a:r>
          </a:p>
        </p:txBody>
      </p:sp>
      <p:pic>
        <p:nvPicPr>
          <p:cNvPr id="133" name="Picture 7" descr="j0407167"/>
          <p:cNvPicPr>
            <a:picLocks noChangeAspect="1" noChangeArrowheads="1"/>
          </p:cNvPicPr>
          <p:nvPr/>
        </p:nvPicPr>
        <p:blipFill rotWithShape="1">
          <a:blip r:embed="rId3" cstate="print"/>
          <a:srcRect l="30096" t="-1" r="26399" b="29827"/>
          <a:stretch/>
        </p:blipFill>
        <p:spPr bwMode="auto">
          <a:xfrm>
            <a:off x="7467600" y="4800600"/>
            <a:ext cx="931333" cy="1159933"/>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12000" dist="5000" dir="5400000" sy="-100000" algn="bl" rotWithShape="0"/>
          </a:effectLst>
        </p:spPr>
      </p:pic>
      <p:sp>
        <p:nvSpPr>
          <p:cNvPr id="57347" name="TextBox 13"/>
          <p:cNvSpPr txBox="1">
            <a:spLocks noChangeArrowheads="1"/>
          </p:cNvSpPr>
          <p:nvPr/>
        </p:nvSpPr>
        <p:spPr bwMode="auto">
          <a:xfrm>
            <a:off x="1905000" y="4191000"/>
            <a:ext cx="1790700" cy="596900"/>
          </a:xfrm>
          <a:prstGeom prst="rect">
            <a:avLst/>
          </a:prstGeom>
          <a:noFill/>
          <a:ln w="9525">
            <a:noFill/>
            <a:miter lim="800000"/>
            <a:headEnd/>
            <a:tailEnd/>
          </a:ln>
        </p:spPr>
        <p:txBody>
          <a:bodyPr>
            <a:spAutoFit/>
          </a:bodyPr>
          <a:lstStyle/>
          <a:p>
            <a:pPr algn="ctr"/>
            <a:r>
              <a:rPr lang="en-US" sz="1100" b="1">
                <a:solidFill>
                  <a:srgbClr val="404040"/>
                </a:solidFill>
              </a:rPr>
              <a:t>HealthEquity </a:t>
            </a:r>
            <a:br>
              <a:rPr lang="en-US" sz="1100" b="1">
                <a:solidFill>
                  <a:srgbClr val="404040"/>
                </a:solidFill>
              </a:rPr>
            </a:br>
            <a:r>
              <a:rPr lang="en-US" sz="1100" b="1">
                <a:solidFill>
                  <a:srgbClr val="404040"/>
                </a:solidFill>
              </a:rPr>
              <a:t>Receives Electronic Enrollment </a:t>
            </a:r>
          </a:p>
        </p:txBody>
      </p:sp>
      <p:sp>
        <p:nvSpPr>
          <p:cNvPr id="57348" name="TextBox 14"/>
          <p:cNvSpPr txBox="1">
            <a:spLocks noChangeArrowheads="1"/>
          </p:cNvSpPr>
          <p:nvPr/>
        </p:nvSpPr>
        <p:spPr bwMode="auto">
          <a:xfrm>
            <a:off x="4737100" y="4191000"/>
            <a:ext cx="1282700" cy="430213"/>
          </a:xfrm>
          <a:prstGeom prst="rect">
            <a:avLst/>
          </a:prstGeom>
          <a:noFill/>
          <a:ln w="9525">
            <a:noFill/>
            <a:miter lim="800000"/>
            <a:headEnd/>
            <a:tailEnd/>
          </a:ln>
        </p:spPr>
        <p:txBody>
          <a:bodyPr>
            <a:spAutoFit/>
          </a:bodyPr>
          <a:lstStyle/>
          <a:p>
            <a:pPr algn="ctr"/>
            <a:r>
              <a:rPr lang="en-US" sz="1100" b="1">
                <a:solidFill>
                  <a:srgbClr val="404040"/>
                </a:solidFill>
              </a:rPr>
              <a:t>Welcome Kit and Debit Card </a:t>
            </a:r>
          </a:p>
        </p:txBody>
      </p:sp>
      <p:sp>
        <p:nvSpPr>
          <p:cNvPr id="57349" name="TextBox 26"/>
          <p:cNvSpPr txBox="1">
            <a:spLocks noChangeArrowheads="1"/>
          </p:cNvSpPr>
          <p:nvPr/>
        </p:nvSpPr>
        <p:spPr bwMode="auto">
          <a:xfrm>
            <a:off x="6172200" y="2895600"/>
            <a:ext cx="1143000" cy="430213"/>
          </a:xfrm>
          <a:prstGeom prst="rect">
            <a:avLst/>
          </a:prstGeom>
          <a:noFill/>
          <a:ln w="9525">
            <a:noFill/>
            <a:miter lim="800000"/>
            <a:headEnd/>
            <a:tailEnd/>
          </a:ln>
        </p:spPr>
        <p:txBody>
          <a:bodyPr>
            <a:spAutoFit/>
          </a:bodyPr>
          <a:lstStyle/>
          <a:p>
            <a:pPr algn="ctr"/>
            <a:r>
              <a:rPr lang="en-US" sz="1100" b="1">
                <a:solidFill>
                  <a:srgbClr val="404040"/>
                </a:solidFill>
              </a:rPr>
              <a:t>First Login to Web Portal</a:t>
            </a:r>
          </a:p>
        </p:txBody>
      </p:sp>
      <p:sp>
        <p:nvSpPr>
          <p:cNvPr id="57350" name="TextBox 13"/>
          <p:cNvSpPr txBox="1">
            <a:spLocks noChangeArrowheads="1"/>
          </p:cNvSpPr>
          <p:nvPr/>
        </p:nvSpPr>
        <p:spPr bwMode="auto">
          <a:xfrm>
            <a:off x="3352800" y="2895600"/>
            <a:ext cx="1485900" cy="430213"/>
          </a:xfrm>
          <a:prstGeom prst="rect">
            <a:avLst/>
          </a:prstGeom>
          <a:noFill/>
          <a:ln w="9525">
            <a:noFill/>
            <a:miter lim="800000"/>
            <a:headEnd/>
            <a:tailEnd/>
          </a:ln>
        </p:spPr>
        <p:txBody>
          <a:bodyPr>
            <a:spAutoFit/>
          </a:bodyPr>
          <a:lstStyle/>
          <a:p>
            <a:pPr algn="ctr"/>
            <a:r>
              <a:rPr lang="en-US" sz="1100" b="1">
                <a:solidFill>
                  <a:srgbClr val="404040"/>
                </a:solidFill>
                <a:cs typeface="Arial" charset="0"/>
              </a:rPr>
              <a:t>Account Screening</a:t>
            </a:r>
            <a:br>
              <a:rPr lang="en-US" sz="1100" b="1">
                <a:solidFill>
                  <a:srgbClr val="404040"/>
                </a:solidFill>
                <a:cs typeface="Arial" charset="0"/>
              </a:rPr>
            </a:br>
            <a:r>
              <a:rPr lang="en-US" sz="1100" b="1">
                <a:solidFill>
                  <a:srgbClr val="404040"/>
                </a:solidFill>
                <a:cs typeface="Arial" charset="0"/>
              </a:rPr>
              <a:t>and Set Up</a:t>
            </a:r>
          </a:p>
        </p:txBody>
      </p:sp>
      <p:pic>
        <p:nvPicPr>
          <p:cNvPr id="143" name="Picture 55" descr="C:\Documents and Settings\aashby\Local Settings\Temporary Internet Files\Content.IE5\KCTVNK4X\MCj04316450000[1].png"/>
          <p:cNvPicPr>
            <a:picLocks noChangeAspect="1" noChangeArrowheads="1"/>
          </p:cNvPicPr>
          <p:nvPr/>
        </p:nvPicPr>
        <p:blipFill>
          <a:blip r:embed="rId4" cstate="print"/>
          <a:srcRect/>
          <a:stretch>
            <a:fillRect/>
          </a:stretch>
        </p:blipFill>
        <p:spPr bwMode="auto">
          <a:xfrm>
            <a:off x="3276600" y="1676400"/>
            <a:ext cx="1238250" cy="1238250"/>
          </a:xfrm>
          <a:prstGeom prst="rect">
            <a:avLst/>
          </a:prstGeom>
          <a:noFill/>
          <a:ln w="9525">
            <a:noFill/>
            <a:miter lim="800000"/>
            <a:headEnd/>
            <a:tailEnd/>
          </a:ln>
          <a:effectLst>
            <a:outerShdw blurRad="63500" sx="102000" sy="102000" algn="ctr" rotWithShape="0">
              <a:srgbClr val="000000">
                <a:alpha val="39998"/>
              </a:srgbClr>
            </a:outerShdw>
          </a:effectLst>
        </p:spPr>
      </p:pic>
      <p:sp>
        <p:nvSpPr>
          <p:cNvPr id="57352" name="TextBox 13"/>
          <p:cNvSpPr txBox="1">
            <a:spLocks noChangeArrowheads="1"/>
          </p:cNvSpPr>
          <p:nvPr/>
        </p:nvSpPr>
        <p:spPr bwMode="auto">
          <a:xfrm>
            <a:off x="495300" y="2895600"/>
            <a:ext cx="2095500" cy="430213"/>
          </a:xfrm>
          <a:prstGeom prst="rect">
            <a:avLst/>
          </a:prstGeom>
          <a:noFill/>
          <a:ln w="9525">
            <a:noFill/>
            <a:miter lim="800000"/>
            <a:headEnd/>
            <a:tailEnd/>
          </a:ln>
        </p:spPr>
        <p:txBody>
          <a:bodyPr>
            <a:spAutoFit/>
          </a:bodyPr>
          <a:lstStyle/>
          <a:p>
            <a:pPr algn="ctr"/>
            <a:r>
              <a:rPr lang="en-US" sz="1100" b="1">
                <a:solidFill>
                  <a:srgbClr val="404040"/>
                </a:solidFill>
                <a:cs typeface="Arial" charset="0"/>
              </a:rPr>
              <a:t>Open Enrollment Meetings and Communications</a:t>
            </a:r>
          </a:p>
        </p:txBody>
      </p:sp>
      <p:pic>
        <p:nvPicPr>
          <p:cNvPr id="146" name="Picture 7" descr="j0409708"/>
          <p:cNvPicPr>
            <a:picLocks noChangeAspect="1" noChangeArrowheads="1"/>
          </p:cNvPicPr>
          <p:nvPr/>
        </p:nvPicPr>
        <p:blipFill>
          <a:blip r:embed="rId5" cstate="print"/>
          <a:srcRect/>
          <a:stretch>
            <a:fillRect/>
          </a:stretch>
        </p:blipFill>
        <p:spPr bwMode="auto">
          <a:xfrm>
            <a:off x="685800" y="1662112"/>
            <a:ext cx="1828800" cy="1157288"/>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
        <p:nvSpPr>
          <p:cNvPr id="57354" name="TextBox 26"/>
          <p:cNvSpPr txBox="1">
            <a:spLocks noChangeArrowheads="1"/>
          </p:cNvSpPr>
          <p:nvPr/>
        </p:nvSpPr>
        <p:spPr bwMode="auto">
          <a:xfrm>
            <a:off x="7315200" y="4191000"/>
            <a:ext cx="1143000" cy="430213"/>
          </a:xfrm>
          <a:prstGeom prst="rect">
            <a:avLst/>
          </a:prstGeom>
          <a:noFill/>
          <a:ln w="9525">
            <a:noFill/>
            <a:miter lim="800000"/>
            <a:headEnd/>
            <a:tailEnd/>
          </a:ln>
        </p:spPr>
        <p:txBody>
          <a:bodyPr>
            <a:spAutoFit/>
          </a:bodyPr>
          <a:lstStyle/>
          <a:p>
            <a:pPr algn="ctr"/>
            <a:r>
              <a:rPr lang="en-US" sz="1100" b="1">
                <a:solidFill>
                  <a:srgbClr val="404040"/>
                </a:solidFill>
                <a:cs typeface="Arial" charset="0"/>
              </a:rPr>
              <a:t>Ongoing Education</a:t>
            </a:r>
          </a:p>
        </p:txBody>
      </p:sp>
      <p:sp>
        <p:nvSpPr>
          <p:cNvPr id="57355" name="Rectangle 4"/>
          <p:cNvSpPr>
            <a:spLocks noChangeArrowheads="1"/>
          </p:cNvSpPr>
          <p:nvPr/>
        </p:nvSpPr>
        <p:spPr bwMode="auto">
          <a:xfrm>
            <a:off x="330200" y="3441700"/>
            <a:ext cx="8128000" cy="609600"/>
          </a:xfrm>
          <a:prstGeom prst="rect">
            <a:avLst/>
          </a:prstGeom>
          <a:gradFill rotWithShape="1">
            <a:gsLst>
              <a:gs pos="0">
                <a:srgbClr val="47227F"/>
              </a:gs>
              <a:gs pos="100000">
                <a:schemeClr val="accent1"/>
              </a:gs>
            </a:gsLst>
            <a:lin ang="0" scaled="1"/>
          </a:gradFill>
          <a:ln w="9525">
            <a:noFill/>
            <a:miter lim="800000"/>
            <a:headEnd/>
            <a:tailEnd/>
          </a:ln>
        </p:spPr>
        <p:txBody>
          <a:bodyPr wrap="none" anchor="ctr"/>
          <a:lstStyle/>
          <a:p>
            <a:pPr algn="ctr"/>
            <a:endParaRPr lang="en-US" sz="2600" b="1">
              <a:solidFill>
                <a:srgbClr val="FFFFFF"/>
              </a:solidFill>
              <a:latin typeface="Verdana" pitchFamily="34" charset="0"/>
            </a:endParaRPr>
          </a:p>
        </p:txBody>
      </p:sp>
      <p:sp>
        <p:nvSpPr>
          <p:cNvPr id="57356" name="AutoShape 5"/>
          <p:cNvSpPr>
            <a:spLocks noChangeArrowheads="1"/>
          </p:cNvSpPr>
          <p:nvPr/>
        </p:nvSpPr>
        <p:spPr bwMode="auto">
          <a:xfrm rot="5400000">
            <a:off x="8089107" y="3504406"/>
            <a:ext cx="1066800" cy="481013"/>
          </a:xfrm>
          <a:prstGeom prst="triangle">
            <a:avLst>
              <a:gd name="adj" fmla="val 50000"/>
            </a:avLst>
          </a:prstGeom>
          <a:solidFill>
            <a:schemeClr val="accent1"/>
          </a:solidFill>
          <a:ln w="9525">
            <a:noFill/>
            <a:miter lim="800000"/>
            <a:headEnd/>
            <a:tailEnd/>
          </a:ln>
        </p:spPr>
        <p:txBody>
          <a:bodyPr wrap="none" anchor="ctr"/>
          <a:lstStyle/>
          <a:p>
            <a:pPr algn="ctr"/>
            <a:endParaRPr lang="en-US" sz="2600" b="1">
              <a:solidFill>
                <a:srgbClr val="FFFFFF"/>
              </a:solidFill>
              <a:latin typeface="Verdana" pitchFamily="34" charset="0"/>
            </a:endParaRPr>
          </a:p>
        </p:txBody>
      </p:sp>
      <p:sp>
        <p:nvSpPr>
          <p:cNvPr id="57357" name="Text Box 40"/>
          <p:cNvSpPr txBox="1">
            <a:spLocks noChangeArrowheads="1"/>
          </p:cNvSpPr>
          <p:nvPr/>
        </p:nvSpPr>
        <p:spPr bwMode="auto">
          <a:xfrm>
            <a:off x="7543800" y="3598863"/>
            <a:ext cx="838200" cy="276225"/>
          </a:xfrm>
          <a:prstGeom prst="rect">
            <a:avLst/>
          </a:prstGeom>
          <a:noFill/>
          <a:ln w="9525">
            <a:noFill/>
            <a:miter lim="800000"/>
            <a:headEnd/>
            <a:tailEnd/>
          </a:ln>
        </p:spPr>
        <p:txBody>
          <a:bodyPr>
            <a:spAutoFit/>
          </a:bodyPr>
          <a:lstStyle/>
          <a:p>
            <a:pPr algn="ctr"/>
            <a:r>
              <a:rPr lang="en-US" sz="1200" b="1">
                <a:solidFill>
                  <a:srgbClr val="FFFFFF"/>
                </a:solidFill>
              </a:rPr>
              <a:t>Ongoing</a:t>
            </a:r>
          </a:p>
        </p:txBody>
      </p:sp>
      <p:sp>
        <p:nvSpPr>
          <p:cNvPr id="57358" name="Text Box 8"/>
          <p:cNvSpPr txBox="1">
            <a:spLocks noChangeArrowheads="1"/>
          </p:cNvSpPr>
          <p:nvPr/>
        </p:nvSpPr>
        <p:spPr bwMode="auto">
          <a:xfrm>
            <a:off x="306388" y="3581400"/>
            <a:ext cx="1325562" cy="276225"/>
          </a:xfrm>
          <a:prstGeom prst="rect">
            <a:avLst/>
          </a:prstGeom>
          <a:noFill/>
          <a:ln w="9525">
            <a:noFill/>
            <a:miter lim="800000"/>
            <a:headEnd/>
            <a:tailEnd/>
          </a:ln>
        </p:spPr>
        <p:txBody>
          <a:bodyPr wrap="none">
            <a:spAutoFit/>
          </a:bodyPr>
          <a:lstStyle/>
          <a:p>
            <a:pPr algn="ctr"/>
            <a:r>
              <a:rPr lang="en-US" sz="1200" b="1">
                <a:solidFill>
                  <a:srgbClr val="FFFFFF"/>
                </a:solidFill>
              </a:rPr>
              <a:t>60–90 </a:t>
            </a:r>
            <a:r>
              <a:rPr lang="en-US" sz="1200">
                <a:solidFill>
                  <a:srgbClr val="FFFFFF"/>
                </a:solidFill>
              </a:rPr>
              <a:t>days prior</a:t>
            </a:r>
          </a:p>
        </p:txBody>
      </p:sp>
      <p:sp>
        <p:nvSpPr>
          <p:cNvPr id="57359" name="Text Box 8"/>
          <p:cNvSpPr txBox="1">
            <a:spLocks noChangeArrowheads="1"/>
          </p:cNvSpPr>
          <p:nvPr/>
        </p:nvSpPr>
        <p:spPr bwMode="auto">
          <a:xfrm>
            <a:off x="2133600" y="3581400"/>
            <a:ext cx="1071563" cy="276225"/>
          </a:xfrm>
          <a:prstGeom prst="rect">
            <a:avLst/>
          </a:prstGeom>
          <a:noFill/>
          <a:ln w="9525">
            <a:noFill/>
            <a:miter lim="800000"/>
            <a:headEnd/>
            <a:tailEnd/>
          </a:ln>
        </p:spPr>
        <p:txBody>
          <a:bodyPr wrap="none">
            <a:spAutoFit/>
          </a:bodyPr>
          <a:lstStyle/>
          <a:p>
            <a:pPr algn="ctr"/>
            <a:r>
              <a:rPr lang="en-US" sz="1200" b="1">
                <a:solidFill>
                  <a:srgbClr val="FFFFFF"/>
                </a:solidFill>
              </a:rPr>
              <a:t>40 </a:t>
            </a:r>
            <a:r>
              <a:rPr lang="en-US" sz="1200">
                <a:solidFill>
                  <a:srgbClr val="FFFFFF"/>
                </a:solidFill>
              </a:rPr>
              <a:t>days prior</a:t>
            </a:r>
          </a:p>
        </p:txBody>
      </p:sp>
      <p:sp>
        <p:nvSpPr>
          <p:cNvPr id="57360" name="Text Box 8"/>
          <p:cNvSpPr txBox="1">
            <a:spLocks noChangeArrowheads="1"/>
          </p:cNvSpPr>
          <p:nvPr/>
        </p:nvSpPr>
        <p:spPr bwMode="auto">
          <a:xfrm>
            <a:off x="3886200" y="3581400"/>
            <a:ext cx="1330325" cy="461963"/>
          </a:xfrm>
          <a:prstGeom prst="rect">
            <a:avLst/>
          </a:prstGeom>
          <a:noFill/>
          <a:ln w="9525">
            <a:noFill/>
            <a:miter lim="800000"/>
            <a:headEnd/>
            <a:tailEnd/>
          </a:ln>
        </p:spPr>
        <p:txBody>
          <a:bodyPr wrap="none">
            <a:spAutoFit/>
          </a:bodyPr>
          <a:lstStyle/>
          <a:p>
            <a:pPr algn="ctr"/>
            <a:r>
              <a:rPr lang="en-US" sz="1200" b="1">
                <a:solidFill>
                  <a:srgbClr val="FFFFFF"/>
                </a:solidFill>
              </a:rPr>
              <a:t>15–20 </a:t>
            </a:r>
            <a:r>
              <a:rPr lang="en-US" sz="1200">
                <a:solidFill>
                  <a:srgbClr val="FFFFFF"/>
                </a:solidFill>
              </a:rPr>
              <a:t>days prior</a:t>
            </a:r>
          </a:p>
          <a:p>
            <a:pPr algn="ctr"/>
            <a:endParaRPr lang="en-US" sz="1200" b="1">
              <a:solidFill>
                <a:srgbClr val="FFFFFF"/>
              </a:solidFill>
            </a:endParaRPr>
          </a:p>
        </p:txBody>
      </p:sp>
      <p:sp>
        <p:nvSpPr>
          <p:cNvPr id="57361" name="Text Box 8"/>
          <p:cNvSpPr txBox="1">
            <a:spLocks noChangeArrowheads="1"/>
          </p:cNvSpPr>
          <p:nvPr/>
        </p:nvSpPr>
        <p:spPr bwMode="auto">
          <a:xfrm>
            <a:off x="5791200" y="3594100"/>
            <a:ext cx="1470025" cy="276225"/>
          </a:xfrm>
          <a:prstGeom prst="rect">
            <a:avLst/>
          </a:prstGeom>
          <a:noFill/>
          <a:ln w="9525">
            <a:noFill/>
            <a:miter lim="800000"/>
            <a:headEnd/>
            <a:tailEnd/>
          </a:ln>
        </p:spPr>
        <p:txBody>
          <a:bodyPr>
            <a:spAutoFit/>
          </a:bodyPr>
          <a:lstStyle/>
          <a:p>
            <a:pPr algn="ctr"/>
            <a:r>
              <a:rPr lang="en-US" sz="1200" b="1">
                <a:solidFill>
                  <a:srgbClr val="FFFFFF"/>
                </a:solidFill>
              </a:rPr>
              <a:t>Plan Yr. Begins</a:t>
            </a:r>
          </a:p>
        </p:txBody>
      </p:sp>
      <p:pic>
        <p:nvPicPr>
          <p:cNvPr id="159" name="Picture 158" descr="HSA_Welcome_Trifold_2010.gif"/>
          <p:cNvPicPr>
            <a:picLocks noChangeAspect="1"/>
          </p:cNvPicPr>
          <p:nvPr/>
        </p:nvPicPr>
        <p:blipFill rotWithShape="1">
          <a:blip r:embed="rId6" cstate="print">
            <a:extLst/>
          </a:blip>
          <a:srcRect t="68738" b="-2260"/>
          <a:stretch/>
        </p:blipFill>
        <p:spPr>
          <a:xfrm rot="10800000" flipH="1" flipV="1">
            <a:off x="4648200" y="4800600"/>
            <a:ext cx="1867146" cy="762000"/>
          </a:xfrm>
          <a:prstGeom prst="roundRect">
            <a:avLst>
              <a:gd name="adj" fmla="val 8594"/>
            </a:avLst>
          </a:prstGeom>
          <a:solidFill>
            <a:schemeClr val="bg1"/>
          </a:solidFill>
          <a:ln>
            <a:noFill/>
          </a:ln>
          <a:effectLst>
            <a:outerShdw blurRad="50800" dir="1980000" sx="101000" sy="101000" algn="tl" rotWithShape="0">
              <a:srgbClr val="000000">
                <a:alpha val="43000"/>
              </a:srgbClr>
            </a:outerShdw>
            <a:reflection blurRad="12700" stA="38000" endPos="28000" dist="5000" dir="5400000" sy="-100000" algn="bl" rotWithShape="0"/>
          </a:effectLst>
        </p:spPr>
      </p:pic>
      <p:pic>
        <p:nvPicPr>
          <p:cNvPr id="21" name="Picture 20"/>
          <p:cNvPicPr>
            <a:picLocks noChangeAspect="1" noChangeArrowheads="1"/>
          </p:cNvPicPr>
          <p:nvPr/>
        </p:nvPicPr>
        <p:blipFill>
          <a:blip r:embed="rId7" cstate="print"/>
          <a:srcRect/>
          <a:stretch>
            <a:fillRect/>
          </a:stretch>
        </p:blipFill>
        <p:spPr bwMode="auto">
          <a:xfrm flipH="1">
            <a:off x="2705100" y="4946650"/>
            <a:ext cx="670777" cy="868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64" name="Picture 21"/>
          <p:cNvPicPr>
            <a:picLocks noChangeAspect="1" noChangeArrowheads="1"/>
          </p:cNvPicPr>
          <p:nvPr/>
        </p:nvPicPr>
        <p:blipFill>
          <a:blip r:embed="rId8" cstate="print"/>
          <a:srcRect/>
          <a:stretch>
            <a:fillRect/>
          </a:stretch>
        </p:blipFill>
        <p:spPr bwMode="auto">
          <a:xfrm>
            <a:off x="1828800" y="4724400"/>
            <a:ext cx="1062038" cy="1219200"/>
          </a:xfrm>
          <a:prstGeom prst="rect">
            <a:avLst/>
          </a:prstGeom>
          <a:noFill/>
          <a:ln w="9525">
            <a:noFill/>
            <a:miter lim="800000"/>
            <a:headEnd/>
            <a:tailEnd/>
          </a:ln>
        </p:spPr>
      </p:pic>
      <p:sp>
        <p:nvSpPr>
          <p:cNvPr id="23" name="Flowchart: Multidocument 22"/>
          <p:cNvSpPr>
            <a:spLocks noChangeArrowheads="1"/>
          </p:cNvSpPr>
          <p:nvPr/>
        </p:nvSpPr>
        <p:spPr bwMode="auto">
          <a:xfrm>
            <a:off x="2514600" y="5410200"/>
            <a:ext cx="762000" cy="609600"/>
          </a:xfrm>
          <a:prstGeom prst="flowChartMultidocumen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sx="102000" sy="102000" algn="ctr" rotWithShape="0">
              <a:srgbClr val="000000">
                <a:alpha val="39998"/>
              </a:srgbClr>
            </a:outerShdw>
          </a:effectLst>
        </p:spPr>
        <p:txBody>
          <a:bodyPr anchor="ctr"/>
          <a:lstStyle>
            <a:defPPr>
              <a:defRPr lang="en-US"/>
            </a:defPPr>
            <a:lvl1pPr algn="ctr" rtl="0" fontAlgn="base">
              <a:spcBef>
                <a:spcPct val="0"/>
              </a:spcBef>
              <a:spcAft>
                <a:spcPct val="0"/>
              </a:spcAft>
              <a:defRPr sz="2600" b="1" kern="1200">
                <a:solidFill>
                  <a:schemeClr val="bg1"/>
                </a:solidFill>
                <a:latin typeface="Verdana" pitchFamily="34" charset="0"/>
                <a:ea typeface="+mn-ea"/>
                <a:cs typeface="+mn-cs"/>
              </a:defRPr>
            </a:lvl1pPr>
            <a:lvl2pPr marL="457200" algn="ctr" rtl="0" fontAlgn="base">
              <a:spcBef>
                <a:spcPct val="0"/>
              </a:spcBef>
              <a:spcAft>
                <a:spcPct val="0"/>
              </a:spcAft>
              <a:defRPr sz="2600" b="1" kern="1200">
                <a:solidFill>
                  <a:schemeClr val="bg1"/>
                </a:solidFill>
                <a:latin typeface="Verdana" pitchFamily="34" charset="0"/>
                <a:ea typeface="+mn-ea"/>
                <a:cs typeface="+mn-cs"/>
              </a:defRPr>
            </a:lvl2pPr>
            <a:lvl3pPr marL="914400" algn="ctr" rtl="0" fontAlgn="base">
              <a:spcBef>
                <a:spcPct val="0"/>
              </a:spcBef>
              <a:spcAft>
                <a:spcPct val="0"/>
              </a:spcAft>
              <a:defRPr sz="2600" b="1" kern="1200">
                <a:solidFill>
                  <a:schemeClr val="bg1"/>
                </a:solidFill>
                <a:latin typeface="Verdana" pitchFamily="34" charset="0"/>
                <a:ea typeface="+mn-ea"/>
                <a:cs typeface="+mn-cs"/>
              </a:defRPr>
            </a:lvl3pPr>
            <a:lvl4pPr marL="1371600" algn="ctr" rtl="0" fontAlgn="base">
              <a:spcBef>
                <a:spcPct val="0"/>
              </a:spcBef>
              <a:spcAft>
                <a:spcPct val="0"/>
              </a:spcAft>
              <a:defRPr sz="2600" b="1" kern="1200">
                <a:solidFill>
                  <a:schemeClr val="bg1"/>
                </a:solidFill>
                <a:latin typeface="Verdana" pitchFamily="34" charset="0"/>
                <a:ea typeface="+mn-ea"/>
                <a:cs typeface="+mn-cs"/>
              </a:defRPr>
            </a:lvl4pPr>
            <a:lvl5pPr marL="1828800" algn="ctr" rtl="0" fontAlgn="base">
              <a:spcBef>
                <a:spcPct val="0"/>
              </a:spcBef>
              <a:spcAft>
                <a:spcPct val="0"/>
              </a:spcAft>
              <a:defRPr sz="2600" b="1" kern="1200">
                <a:solidFill>
                  <a:schemeClr val="bg1"/>
                </a:solidFill>
                <a:latin typeface="Verdana" pitchFamily="34" charset="0"/>
                <a:ea typeface="+mn-ea"/>
                <a:cs typeface="+mn-cs"/>
              </a:defRPr>
            </a:lvl5pPr>
            <a:lvl6pPr marL="2286000" algn="l" defTabSz="914400" rtl="0" eaLnBrk="1" latinLnBrk="0" hangingPunct="1">
              <a:defRPr sz="2600" b="1" kern="1200">
                <a:solidFill>
                  <a:schemeClr val="bg1"/>
                </a:solidFill>
                <a:latin typeface="Verdana" pitchFamily="34" charset="0"/>
                <a:ea typeface="+mn-ea"/>
                <a:cs typeface="+mn-cs"/>
              </a:defRPr>
            </a:lvl6pPr>
            <a:lvl7pPr marL="2743200" algn="l" defTabSz="914400" rtl="0" eaLnBrk="1" latinLnBrk="0" hangingPunct="1">
              <a:defRPr sz="2600" b="1" kern="1200">
                <a:solidFill>
                  <a:schemeClr val="bg1"/>
                </a:solidFill>
                <a:latin typeface="Verdana" pitchFamily="34" charset="0"/>
                <a:ea typeface="+mn-ea"/>
                <a:cs typeface="+mn-cs"/>
              </a:defRPr>
            </a:lvl7pPr>
            <a:lvl8pPr marL="3200400" algn="l" defTabSz="914400" rtl="0" eaLnBrk="1" latinLnBrk="0" hangingPunct="1">
              <a:defRPr sz="2600" b="1" kern="1200">
                <a:solidFill>
                  <a:schemeClr val="bg1"/>
                </a:solidFill>
                <a:latin typeface="Verdana" pitchFamily="34" charset="0"/>
                <a:ea typeface="+mn-ea"/>
                <a:cs typeface="+mn-cs"/>
              </a:defRPr>
            </a:lvl8pPr>
            <a:lvl9pPr marL="3657600" algn="l" defTabSz="914400" rtl="0" eaLnBrk="1" latinLnBrk="0" hangingPunct="1">
              <a:defRPr sz="2600" b="1" kern="1200">
                <a:solidFill>
                  <a:schemeClr val="bg1"/>
                </a:solidFill>
                <a:latin typeface="Verdana" pitchFamily="34" charset="0"/>
                <a:ea typeface="+mn-ea"/>
                <a:cs typeface="+mn-cs"/>
              </a:defRPr>
            </a:lvl9pPr>
          </a:lstStyle>
          <a:p>
            <a:pPr>
              <a:defRPr/>
            </a:pPr>
            <a:r>
              <a:rPr lang="en-US" sz="900" dirty="0">
                <a:solidFill>
                  <a:srgbClr val="FFFFFF"/>
                </a:solidFill>
                <a:latin typeface="Consolas" pitchFamily="49" charset="0"/>
              </a:rPr>
              <a:t>01001010010110</a:t>
            </a:r>
          </a:p>
        </p:txBody>
      </p:sp>
      <p:sp>
        <p:nvSpPr>
          <p:cNvPr id="24" name="Lightning Bolt 23"/>
          <p:cNvSpPr>
            <a:spLocks noChangeArrowheads="1"/>
          </p:cNvSpPr>
          <p:nvPr/>
        </p:nvSpPr>
        <p:spPr bwMode="auto">
          <a:xfrm flipH="1">
            <a:off x="3086100" y="5099050"/>
            <a:ext cx="304800" cy="762000"/>
          </a:xfrm>
          <a:prstGeom prst="lightningBolt">
            <a:avLst/>
          </a:prstGeom>
          <a:solidFill>
            <a:srgbClr val="EBDE31"/>
          </a:solidFill>
          <a:ln w="9525">
            <a:solidFill>
              <a:srgbClr val="000000"/>
            </a:solidFill>
            <a:miter lim="800000"/>
            <a:headEnd/>
            <a:tailEnd/>
          </a:ln>
          <a:effectLst>
            <a:outerShdw blurRad="63500" sx="102000" sy="102000" algn="ctr" rotWithShape="0">
              <a:srgbClr val="000000">
                <a:alpha val="39998"/>
              </a:srgbClr>
            </a:outerShdw>
          </a:effectLst>
        </p:spPr>
        <p:txBody>
          <a:bodyPr anchor="ctr"/>
          <a:lstStyle>
            <a:defPPr>
              <a:defRPr lang="en-US"/>
            </a:defPPr>
            <a:lvl1pPr algn="ctr" rtl="0" fontAlgn="base">
              <a:spcBef>
                <a:spcPct val="0"/>
              </a:spcBef>
              <a:spcAft>
                <a:spcPct val="0"/>
              </a:spcAft>
              <a:defRPr sz="2600" b="1" kern="1200">
                <a:solidFill>
                  <a:schemeClr val="bg1"/>
                </a:solidFill>
                <a:latin typeface="Verdana" pitchFamily="34" charset="0"/>
                <a:ea typeface="+mn-ea"/>
                <a:cs typeface="+mn-cs"/>
              </a:defRPr>
            </a:lvl1pPr>
            <a:lvl2pPr marL="457200" algn="ctr" rtl="0" fontAlgn="base">
              <a:spcBef>
                <a:spcPct val="0"/>
              </a:spcBef>
              <a:spcAft>
                <a:spcPct val="0"/>
              </a:spcAft>
              <a:defRPr sz="2600" b="1" kern="1200">
                <a:solidFill>
                  <a:schemeClr val="bg1"/>
                </a:solidFill>
                <a:latin typeface="Verdana" pitchFamily="34" charset="0"/>
                <a:ea typeface="+mn-ea"/>
                <a:cs typeface="+mn-cs"/>
              </a:defRPr>
            </a:lvl2pPr>
            <a:lvl3pPr marL="914400" algn="ctr" rtl="0" fontAlgn="base">
              <a:spcBef>
                <a:spcPct val="0"/>
              </a:spcBef>
              <a:spcAft>
                <a:spcPct val="0"/>
              </a:spcAft>
              <a:defRPr sz="2600" b="1" kern="1200">
                <a:solidFill>
                  <a:schemeClr val="bg1"/>
                </a:solidFill>
                <a:latin typeface="Verdana" pitchFamily="34" charset="0"/>
                <a:ea typeface="+mn-ea"/>
                <a:cs typeface="+mn-cs"/>
              </a:defRPr>
            </a:lvl3pPr>
            <a:lvl4pPr marL="1371600" algn="ctr" rtl="0" fontAlgn="base">
              <a:spcBef>
                <a:spcPct val="0"/>
              </a:spcBef>
              <a:spcAft>
                <a:spcPct val="0"/>
              </a:spcAft>
              <a:defRPr sz="2600" b="1" kern="1200">
                <a:solidFill>
                  <a:schemeClr val="bg1"/>
                </a:solidFill>
                <a:latin typeface="Verdana" pitchFamily="34" charset="0"/>
                <a:ea typeface="+mn-ea"/>
                <a:cs typeface="+mn-cs"/>
              </a:defRPr>
            </a:lvl4pPr>
            <a:lvl5pPr marL="1828800" algn="ctr" rtl="0" fontAlgn="base">
              <a:spcBef>
                <a:spcPct val="0"/>
              </a:spcBef>
              <a:spcAft>
                <a:spcPct val="0"/>
              </a:spcAft>
              <a:defRPr sz="2600" b="1" kern="1200">
                <a:solidFill>
                  <a:schemeClr val="bg1"/>
                </a:solidFill>
                <a:latin typeface="Verdana" pitchFamily="34" charset="0"/>
                <a:ea typeface="+mn-ea"/>
                <a:cs typeface="+mn-cs"/>
              </a:defRPr>
            </a:lvl5pPr>
            <a:lvl6pPr marL="2286000" algn="l" defTabSz="914400" rtl="0" eaLnBrk="1" latinLnBrk="0" hangingPunct="1">
              <a:defRPr sz="2600" b="1" kern="1200">
                <a:solidFill>
                  <a:schemeClr val="bg1"/>
                </a:solidFill>
                <a:latin typeface="Verdana" pitchFamily="34" charset="0"/>
                <a:ea typeface="+mn-ea"/>
                <a:cs typeface="+mn-cs"/>
              </a:defRPr>
            </a:lvl6pPr>
            <a:lvl7pPr marL="2743200" algn="l" defTabSz="914400" rtl="0" eaLnBrk="1" latinLnBrk="0" hangingPunct="1">
              <a:defRPr sz="2600" b="1" kern="1200">
                <a:solidFill>
                  <a:schemeClr val="bg1"/>
                </a:solidFill>
                <a:latin typeface="Verdana" pitchFamily="34" charset="0"/>
                <a:ea typeface="+mn-ea"/>
                <a:cs typeface="+mn-cs"/>
              </a:defRPr>
            </a:lvl7pPr>
            <a:lvl8pPr marL="3200400" algn="l" defTabSz="914400" rtl="0" eaLnBrk="1" latinLnBrk="0" hangingPunct="1">
              <a:defRPr sz="2600" b="1" kern="1200">
                <a:solidFill>
                  <a:schemeClr val="bg1"/>
                </a:solidFill>
                <a:latin typeface="Verdana" pitchFamily="34" charset="0"/>
                <a:ea typeface="+mn-ea"/>
                <a:cs typeface="+mn-cs"/>
              </a:defRPr>
            </a:lvl8pPr>
            <a:lvl9pPr marL="3657600" algn="l" defTabSz="914400" rtl="0" eaLnBrk="1" latinLnBrk="0" hangingPunct="1">
              <a:defRPr sz="2600" b="1" kern="1200">
                <a:solidFill>
                  <a:schemeClr val="bg1"/>
                </a:solidFill>
                <a:latin typeface="Verdana" pitchFamily="34" charset="0"/>
                <a:ea typeface="+mn-ea"/>
                <a:cs typeface="+mn-cs"/>
              </a:defRPr>
            </a:lvl9pPr>
          </a:lstStyle>
          <a:p>
            <a:pPr>
              <a:defRPr/>
            </a:pPr>
            <a:endParaRPr lang="en-US" dirty="0">
              <a:solidFill>
                <a:srgbClr val="FFFFFF"/>
              </a:solidFill>
            </a:endParaRPr>
          </a:p>
        </p:txBody>
      </p:sp>
      <p:sp>
        <p:nvSpPr>
          <p:cNvPr id="57367" name="Rectangle 24"/>
          <p:cNvSpPr>
            <a:spLocks noChangeArrowheads="1"/>
          </p:cNvSpPr>
          <p:nvPr/>
        </p:nvSpPr>
        <p:spPr bwMode="auto">
          <a:xfrm>
            <a:off x="2947988" y="4873625"/>
            <a:ext cx="404812" cy="127000"/>
          </a:xfrm>
          <a:prstGeom prst="rect">
            <a:avLst/>
          </a:prstGeom>
          <a:solidFill>
            <a:srgbClr val="F8F8F8"/>
          </a:solidFill>
          <a:ln w="9525">
            <a:noFill/>
            <a:round/>
            <a:headEnd/>
            <a:tailEnd/>
          </a:ln>
        </p:spPr>
        <p:txBody>
          <a:bodyPr anchor="ctr"/>
          <a:lstStyle/>
          <a:p>
            <a:pPr algn="ctr"/>
            <a:endParaRPr lang="en-US" sz="2600" b="1">
              <a:solidFill>
                <a:srgbClr val="FFFFFF"/>
              </a:solidFill>
              <a:latin typeface="Verdana" pitchFamily="34" charset="0"/>
            </a:endParaRPr>
          </a:p>
        </p:txBody>
      </p:sp>
      <p:pic>
        <p:nvPicPr>
          <p:cNvPr id="26" name="Picture 6" descr="HSACardFinal.jpg"/>
          <p:cNvPicPr>
            <a:picLocks noChangeAspect="1"/>
          </p:cNvPicPr>
          <p:nvPr/>
        </p:nvPicPr>
        <p:blipFill>
          <a:blip r:embed="rId9" cstate="print"/>
          <a:stretch>
            <a:fillRect/>
          </a:stretch>
        </p:blipFill>
        <p:spPr bwMode="auto">
          <a:xfrm>
            <a:off x="4308661" y="5248275"/>
            <a:ext cx="968189" cy="6096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27" name="Picture 2"/>
          <p:cNvPicPr>
            <a:picLocks noChangeAspect="1" noChangeArrowheads="1"/>
          </p:cNvPicPr>
          <p:nvPr/>
        </p:nvPicPr>
        <p:blipFill>
          <a:blip r:embed="rId10" cstate="print"/>
          <a:srcRect/>
          <a:stretch>
            <a:fillRect/>
          </a:stretch>
        </p:blipFill>
        <p:spPr bwMode="auto">
          <a:xfrm>
            <a:off x="5943600" y="1676400"/>
            <a:ext cx="1479064" cy="1079642"/>
          </a:xfrm>
          <a:prstGeom prst="roundRect">
            <a:avLst>
              <a:gd name="adj" fmla="val 2860"/>
            </a:avLst>
          </a:prstGeom>
          <a:solidFill>
            <a:srgbClr val="FFFFFF">
              <a:shade val="85000"/>
            </a:srgbClr>
          </a:solidFill>
          <a:ln>
            <a:no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5"/>
          <p:cNvSpPr>
            <a:spLocks noGrp="1"/>
          </p:cNvSpPr>
          <p:nvPr>
            <p:ph type="title"/>
          </p:nvPr>
        </p:nvSpPr>
        <p:spPr/>
        <p:txBody>
          <a:bodyPr/>
          <a:lstStyle/>
          <a:p>
            <a:pPr eaLnBrk="1" hangingPunct="1"/>
            <a:r>
              <a:rPr lang="en-US" smtClean="0">
                <a:latin typeface="Arial" charset="0"/>
                <a:cs typeface="Arial" charset="0"/>
              </a:rPr>
              <a:t>Member Portal</a:t>
            </a:r>
            <a:br>
              <a:rPr lang="en-US" smtClean="0">
                <a:latin typeface="Arial" charset="0"/>
                <a:cs typeface="Arial" charset="0"/>
              </a:rPr>
            </a:br>
            <a:r>
              <a:rPr lang="en-US" sz="2000" smtClean="0">
                <a:latin typeface="Arial" charset="0"/>
                <a:cs typeface="Arial" charset="0"/>
              </a:rPr>
              <a:t>www.myhealthequity.com</a:t>
            </a:r>
            <a:endParaRPr lang="en-US" smtClean="0">
              <a:latin typeface="Arial" charset="0"/>
              <a:cs typeface="Arial" charset="0"/>
            </a:endParaRPr>
          </a:p>
        </p:txBody>
      </p:sp>
      <p:pic>
        <p:nvPicPr>
          <p:cNvPr id="2050" name="Picture 2"/>
          <p:cNvPicPr>
            <a:picLocks noChangeAspect="1" noChangeArrowheads="1"/>
          </p:cNvPicPr>
          <p:nvPr/>
        </p:nvPicPr>
        <p:blipFill rotWithShape="1">
          <a:blip r:embed="rId2" cstate="print"/>
          <a:srcRect l="11701" t="506" r="11573" b="27416"/>
          <a:stretch/>
        </p:blipFill>
        <p:spPr bwMode="auto">
          <a:xfrm>
            <a:off x="1052618" y="1600200"/>
            <a:ext cx="7051464" cy="4140200"/>
          </a:xfrm>
          <a:prstGeom prst="roundRect">
            <a:avLst>
              <a:gd name="adj" fmla="val 3899"/>
            </a:avLst>
          </a:prstGeom>
          <a:solidFill>
            <a:srgbClr val="FFFFFF">
              <a:shade val="85000"/>
            </a:srgbClr>
          </a:solidFill>
          <a:ln>
            <a:noFill/>
          </a:ln>
          <a:effectLst>
            <a:outerShdw blurRad="60325" sx="101000" sy="101000" algn="ctr" rotWithShape="0">
              <a:prstClr val="black">
                <a:alpha val="40000"/>
              </a:prstClr>
            </a:outerShdw>
            <a:reflection blurRad="12700" stA="38000" endPos="12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a:xfrm>
            <a:off x="838200" y="228600"/>
            <a:ext cx="8229600" cy="1143000"/>
          </a:xfrm>
        </p:spPr>
        <p:txBody>
          <a:bodyPr/>
          <a:lstStyle/>
          <a:p>
            <a:pPr eaLnBrk="1" hangingPunct="1"/>
            <a:r>
              <a:rPr lang="en-US" smtClean="0">
                <a:latin typeface="Arial" charset="0"/>
                <a:cs typeface="Arial" charset="0"/>
              </a:rPr>
              <a:t>Prepopulated With Your Claims</a:t>
            </a:r>
          </a:p>
        </p:txBody>
      </p:sp>
      <p:pic>
        <p:nvPicPr>
          <p:cNvPr id="4099" name="Picture 3"/>
          <p:cNvPicPr>
            <a:picLocks noChangeAspect="1" noChangeArrowheads="1"/>
          </p:cNvPicPr>
          <p:nvPr/>
        </p:nvPicPr>
        <p:blipFill>
          <a:blip r:embed="rId3" cstate="print"/>
          <a:srcRect/>
          <a:stretch>
            <a:fillRect/>
          </a:stretch>
        </p:blipFill>
        <p:spPr bwMode="auto">
          <a:xfrm>
            <a:off x="1295400" y="1663208"/>
            <a:ext cx="6553200" cy="4204192"/>
          </a:xfrm>
          <a:prstGeom prst="roundRect">
            <a:avLst>
              <a:gd name="adj" fmla="val 3794"/>
            </a:avLst>
          </a:prstGeom>
          <a:solidFill>
            <a:srgbClr val="FFFFFF">
              <a:shade val="85000"/>
            </a:srgbClr>
          </a:solidFill>
          <a:ln>
            <a:noFill/>
          </a:ln>
          <a:effectLst>
            <a:outerShdw blurRad="63500" sx="101000" sy="101000" algn="ctr" rotWithShape="0">
              <a:prstClr val="black">
                <a:alpha val="40000"/>
              </a:prstClr>
            </a:outerShdw>
            <a:reflection blurRad="12700" stA="38000" endPos="12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914400" y="228600"/>
            <a:ext cx="7315200" cy="1143000"/>
          </a:xfrm>
        </p:spPr>
        <p:txBody>
          <a:bodyPr/>
          <a:lstStyle/>
          <a:p>
            <a:pPr eaLnBrk="1" hangingPunct="1"/>
            <a:r>
              <a:rPr lang="en-US" smtClean="0">
                <a:latin typeface="Arial" charset="0"/>
                <a:cs typeface="Arial" charset="0"/>
              </a:rPr>
              <a:t>View and Pay Claims Online</a:t>
            </a:r>
          </a:p>
        </p:txBody>
      </p:sp>
      <p:pic>
        <p:nvPicPr>
          <p:cNvPr id="62466" name="Picture 5"/>
          <p:cNvPicPr>
            <a:picLocks noChangeAspect="1" noChangeArrowheads="1"/>
          </p:cNvPicPr>
          <p:nvPr/>
        </p:nvPicPr>
        <p:blipFill>
          <a:blip r:embed="rId3" cstate="print"/>
          <a:srcRect/>
          <a:stretch>
            <a:fillRect/>
          </a:stretch>
        </p:blipFill>
        <p:spPr bwMode="auto">
          <a:xfrm>
            <a:off x="1828800" y="1447800"/>
            <a:ext cx="1295400" cy="428625"/>
          </a:xfrm>
          <a:prstGeom prst="rect">
            <a:avLst/>
          </a:prstGeom>
          <a:noFill/>
          <a:ln w="9525" algn="ctr">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85800" y="1600200"/>
            <a:ext cx="5853458" cy="3779492"/>
          </a:xfrm>
          <a:prstGeom prst="roundRect">
            <a:avLst>
              <a:gd name="adj" fmla="val 3598"/>
            </a:avLst>
          </a:prstGeom>
          <a:solidFill>
            <a:srgbClr val="FFFFFF">
              <a:shade val="85000"/>
            </a:srgbClr>
          </a:solidFill>
          <a:ln>
            <a:noFill/>
          </a:ln>
          <a:effectLst>
            <a:outerShdw blurRad="63500" sx="101000" sy="101000" algn="ctr" rotWithShape="0">
              <a:prstClr val="black">
                <a:alpha val="40000"/>
              </a:prstClr>
            </a:outerShdw>
            <a:reflection blurRad="12700" stA="38000" endPos="12000" dist="5000" dir="5400000" sy="-100000" algn="bl" rotWithShape="0"/>
          </a:effectLst>
        </p:spPr>
      </p:pic>
      <p:pic>
        <p:nvPicPr>
          <p:cNvPr id="5" name="Picture 2"/>
          <p:cNvPicPr>
            <a:picLocks noChangeAspect="1" noChangeArrowheads="1"/>
          </p:cNvPicPr>
          <p:nvPr/>
        </p:nvPicPr>
        <p:blipFill>
          <a:blip r:embed="rId5" cstate="print"/>
          <a:srcRect/>
          <a:stretch>
            <a:fillRect/>
          </a:stretch>
        </p:blipFill>
        <p:spPr bwMode="auto">
          <a:xfrm>
            <a:off x="3657600" y="1981200"/>
            <a:ext cx="4827588" cy="3783036"/>
          </a:xfrm>
          <a:prstGeom prst="roundRect">
            <a:avLst>
              <a:gd name="adj" fmla="val 3822"/>
            </a:avLst>
          </a:prstGeom>
          <a:solidFill>
            <a:srgbClr val="FFFFFF">
              <a:shade val="85000"/>
            </a:srgbClr>
          </a:solidFill>
          <a:ln>
            <a:noFill/>
          </a:ln>
          <a:effectLst>
            <a:outerShdw blurRad="63500" sx="101000" sy="101000" algn="ctr" rotWithShape="0">
              <a:prstClr val="black">
                <a:alpha val="40000"/>
              </a:prstClr>
            </a:outerShdw>
            <a:reflection blurRad="12700" stA="38000" endPos="12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ctrTitle"/>
          </p:nvPr>
        </p:nvSpPr>
        <p:spPr>
          <a:xfrm>
            <a:off x="4724400" y="2590800"/>
            <a:ext cx="3886200" cy="1295400"/>
          </a:xfrm>
          <a:ln/>
        </p:spPr>
        <p:txBody>
          <a:bodyPr/>
          <a:lstStyle/>
          <a:p>
            <a:r>
              <a:rPr lang="en-US">
                <a:latin typeface="Arial" charset="0"/>
                <a:cs typeface="Arial" charset="0"/>
              </a:rPr>
              <a:t>USING AN HSA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title" idx="4294967295"/>
          </p:nvPr>
        </p:nvSpPr>
        <p:spPr>
          <a:xfrm>
            <a:off x="838200" y="457200"/>
            <a:ext cx="8229600" cy="609600"/>
          </a:xfrm>
        </p:spPr>
        <p:txBody>
          <a:bodyPr/>
          <a:lstStyle/>
          <a:p>
            <a:pPr eaLnBrk="1" hangingPunct="1"/>
            <a:r>
              <a:rPr lang="en-US" smtClean="0">
                <a:latin typeface="Arial" charset="0"/>
                <a:cs typeface="Arial" charset="0"/>
              </a:rPr>
              <a:t>HSA How To</a:t>
            </a:r>
            <a:br>
              <a:rPr lang="en-US" smtClean="0">
                <a:latin typeface="Arial" charset="0"/>
                <a:cs typeface="Arial" charset="0"/>
              </a:rPr>
            </a:br>
            <a:r>
              <a:rPr lang="en-US" sz="2400" smtClean="0">
                <a:latin typeface="Arial" charset="0"/>
                <a:cs typeface="Arial" charset="0"/>
              </a:rPr>
              <a:t>Doctors Visits</a:t>
            </a:r>
          </a:p>
        </p:txBody>
      </p:sp>
      <p:sp>
        <p:nvSpPr>
          <p:cNvPr id="65538" name="Rectangle 9"/>
          <p:cNvSpPr>
            <a:spLocks noChangeArrowheads="1"/>
          </p:cNvSpPr>
          <p:nvPr/>
        </p:nvSpPr>
        <p:spPr bwMode="auto">
          <a:xfrm>
            <a:off x="457200" y="6172200"/>
            <a:ext cx="4648200" cy="184150"/>
          </a:xfrm>
          <a:prstGeom prst="rect">
            <a:avLst/>
          </a:prstGeom>
          <a:noFill/>
          <a:ln w="9525">
            <a:noFill/>
            <a:miter lim="800000"/>
            <a:headEnd/>
            <a:tailEnd/>
          </a:ln>
        </p:spPr>
        <p:txBody>
          <a:bodyPr>
            <a:spAutoFit/>
          </a:bodyPr>
          <a:lstStyle/>
          <a:p>
            <a:r>
              <a:rPr lang="en-US" sz="600">
                <a:solidFill>
                  <a:srgbClr val="7F7F7F"/>
                </a:solidFill>
              </a:rPr>
              <a:t>*This card is issued by The Bancorp Bank pursuant to a license from Visa U.S.A. Inc. The Bancorp Bank; Member FDIC.</a:t>
            </a:r>
          </a:p>
        </p:txBody>
      </p:sp>
      <p:grpSp>
        <p:nvGrpSpPr>
          <p:cNvPr id="65539" name="Group 34"/>
          <p:cNvGrpSpPr>
            <a:grpSpLocks/>
          </p:cNvGrpSpPr>
          <p:nvPr/>
        </p:nvGrpSpPr>
        <p:grpSpPr bwMode="auto">
          <a:xfrm>
            <a:off x="609600" y="2308225"/>
            <a:ext cx="8077200" cy="3130895"/>
            <a:chOff x="609600" y="2385000"/>
            <a:chExt cx="8077200" cy="3130362"/>
          </a:xfrm>
        </p:grpSpPr>
        <p:sp>
          <p:nvSpPr>
            <p:cNvPr id="41" name="Rounded Rectangle 40"/>
            <p:cNvSpPr/>
            <p:nvPr/>
          </p:nvSpPr>
          <p:spPr>
            <a:xfrm>
              <a:off x="609600" y="4213489"/>
              <a:ext cx="3810000" cy="838057"/>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40" name="Rounded Rectangle 39"/>
            <p:cNvSpPr/>
            <p:nvPr/>
          </p:nvSpPr>
          <p:spPr>
            <a:xfrm>
              <a:off x="609600" y="3299244"/>
              <a:ext cx="3810000" cy="838057"/>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36" name="Rounded Rectangle 35"/>
            <p:cNvSpPr/>
            <p:nvPr/>
          </p:nvSpPr>
          <p:spPr>
            <a:xfrm>
              <a:off x="609600" y="2385000"/>
              <a:ext cx="3810000" cy="838057"/>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65543" name="Rectangle 4"/>
            <p:cNvSpPr>
              <a:spLocks noChangeArrowheads="1"/>
            </p:cNvSpPr>
            <p:nvPr/>
          </p:nvSpPr>
          <p:spPr bwMode="auto">
            <a:xfrm>
              <a:off x="5181600" y="2591340"/>
              <a:ext cx="3505200" cy="2924022"/>
            </a:xfrm>
            <a:prstGeom prst="rect">
              <a:avLst/>
            </a:prstGeom>
            <a:noFill/>
            <a:ln w="9525">
              <a:noFill/>
              <a:miter lim="800000"/>
              <a:headEnd/>
              <a:tailEnd/>
            </a:ln>
          </p:spPr>
          <p:txBody>
            <a:bodyPr lIns="92075" tIns="46038" rIns="92075" bIns="46038">
              <a:spAutoFit/>
            </a:bodyPr>
            <a:lstStyle/>
            <a:p>
              <a:r>
                <a:rPr lang="fr-FR" sz="1600" dirty="0">
                  <a:solidFill>
                    <a:srgbClr val="7F7F7F"/>
                  </a:solidFill>
                </a:rPr>
                <a:t>No </a:t>
              </a:r>
              <a:r>
                <a:rPr lang="fr-FR" sz="1600" dirty="0" err="1">
                  <a:solidFill>
                    <a:srgbClr val="7F7F7F"/>
                  </a:solidFill>
                </a:rPr>
                <a:t>co</a:t>
              </a:r>
              <a:r>
                <a:rPr lang="fr-FR" sz="1600" dirty="0">
                  <a:solidFill>
                    <a:srgbClr val="7F7F7F"/>
                  </a:solidFill>
                </a:rPr>
                <a:t>-pays</a:t>
              </a:r>
            </a:p>
            <a:p>
              <a:endParaRPr lang="fr-FR" sz="3600" dirty="0">
                <a:solidFill>
                  <a:srgbClr val="7F7F7F"/>
                </a:solidFill>
              </a:endParaRPr>
            </a:p>
            <a:p>
              <a:r>
                <a:rPr lang="en-US" sz="1600" dirty="0" err="1">
                  <a:solidFill>
                    <a:srgbClr val="7F7F7F"/>
                  </a:solidFill>
                </a:rPr>
                <a:t>HealthAmerica</a:t>
              </a:r>
              <a:r>
                <a:rPr lang="en-US" sz="1600" dirty="0">
                  <a:solidFill>
                    <a:srgbClr val="7F7F7F"/>
                  </a:solidFill>
                </a:rPr>
                <a:t> adjusts price based on discounts</a:t>
              </a:r>
            </a:p>
            <a:p>
              <a:endParaRPr lang="en-US" sz="2800" dirty="0">
                <a:solidFill>
                  <a:srgbClr val="7F7F7F"/>
                </a:solidFill>
              </a:endParaRPr>
            </a:p>
            <a:p>
              <a:r>
                <a:rPr lang="en-US" sz="1600" dirty="0">
                  <a:solidFill>
                    <a:srgbClr val="7F7F7F"/>
                  </a:solidFill>
                </a:rPr>
                <a:t>Pay doctor from HSA </a:t>
              </a:r>
              <a:r>
                <a:rPr lang="en-US" sz="1600" dirty="0" smtClean="0">
                  <a:solidFill>
                    <a:srgbClr val="7F7F7F"/>
                  </a:solidFill>
                </a:rPr>
                <a:t>funds. </a:t>
              </a:r>
              <a:r>
                <a:rPr lang="en-US" sz="1600" dirty="0">
                  <a:solidFill>
                    <a:srgbClr val="7F7F7F"/>
                  </a:solidFill>
                </a:rPr>
                <a:t>Pay out of pocket </a:t>
              </a:r>
              <a:r>
                <a:rPr lang="en-US" sz="1600" dirty="0" smtClean="0">
                  <a:solidFill>
                    <a:srgbClr val="7F7F7F"/>
                  </a:solidFill>
                </a:rPr>
                <a:t>(if </a:t>
              </a:r>
              <a:r>
                <a:rPr lang="en-US" sz="1600" dirty="0">
                  <a:solidFill>
                    <a:srgbClr val="7F7F7F"/>
                  </a:solidFill>
                </a:rPr>
                <a:t>funds aren’t available and reimburse yourself </a:t>
              </a:r>
              <a:r>
                <a:rPr lang="en-US" sz="1600" dirty="0" smtClean="0">
                  <a:solidFill>
                    <a:srgbClr val="7F7F7F"/>
                  </a:solidFill>
                </a:rPr>
                <a:t>later).</a:t>
              </a:r>
              <a:endParaRPr lang="en-US" sz="1600" dirty="0">
                <a:solidFill>
                  <a:srgbClr val="7F7F7F"/>
                </a:solidFill>
              </a:endParaRPr>
            </a:p>
            <a:p>
              <a:endParaRPr lang="en-US" sz="800" dirty="0">
                <a:solidFill>
                  <a:srgbClr val="7F7F7F"/>
                </a:solidFill>
              </a:endParaRPr>
            </a:p>
            <a:p>
              <a:r>
                <a:rPr lang="en-US" sz="1600" dirty="0">
                  <a:solidFill>
                    <a:srgbClr val="7F7F7F"/>
                  </a:solidFill>
                </a:rPr>
                <a:t> </a:t>
              </a:r>
            </a:p>
          </p:txBody>
        </p:sp>
        <p:sp>
          <p:nvSpPr>
            <p:cNvPr id="65544" name="Rectangle 2"/>
            <p:cNvSpPr>
              <a:spLocks noChangeArrowheads="1"/>
            </p:cNvSpPr>
            <p:nvPr/>
          </p:nvSpPr>
          <p:spPr bwMode="auto">
            <a:xfrm>
              <a:off x="1295400" y="2621411"/>
              <a:ext cx="3124200" cy="2370522"/>
            </a:xfrm>
            <a:prstGeom prst="rect">
              <a:avLst/>
            </a:prstGeom>
            <a:noFill/>
            <a:ln w="9525">
              <a:noFill/>
              <a:miter lim="800000"/>
              <a:headEnd/>
              <a:tailEnd/>
            </a:ln>
          </p:spPr>
          <p:txBody>
            <a:bodyPr lIns="92075" tIns="46038" rIns="92075" bIns="46038">
              <a:spAutoFit/>
            </a:bodyPr>
            <a:lstStyle/>
            <a:p>
              <a:r>
                <a:rPr lang="en-US" sz="2000" b="1">
                  <a:solidFill>
                    <a:srgbClr val="FFFFFF"/>
                  </a:solidFill>
                </a:rPr>
                <a:t>Go to the doctor</a:t>
              </a:r>
            </a:p>
            <a:p>
              <a:endParaRPr lang="en-US" sz="2800">
                <a:solidFill>
                  <a:srgbClr val="FFFFFF"/>
                </a:solidFill>
              </a:endParaRPr>
            </a:p>
            <a:p>
              <a:r>
                <a:rPr lang="en-US" sz="2000" b="1">
                  <a:solidFill>
                    <a:srgbClr val="FFFFFF"/>
                  </a:solidFill>
                </a:rPr>
                <a:t>Doctor sends insurance carrier the bill</a:t>
              </a:r>
            </a:p>
            <a:p>
              <a:endParaRPr lang="en-US" sz="2000">
                <a:solidFill>
                  <a:srgbClr val="FFFFFF"/>
                </a:solidFill>
              </a:endParaRPr>
            </a:p>
            <a:p>
              <a:r>
                <a:rPr lang="en-US" sz="2000" b="1">
                  <a:solidFill>
                    <a:srgbClr val="FFFFFF"/>
                  </a:solidFill>
                </a:rPr>
                <a:t>Claim integrated</a:t>
              </a:r>
              <a:br>
                <a:rPr lang="en-US" sz="2000" b="1">
                  <a:solidFill>
                    <a:srgbClr val="FFFFFF"/>
                  </a:solidFill>
                </a:rPr>
              </a:br>
              <a:r>
                <a:rPr lang="en-US" sz="2000" b="1">
                  <a:solidFill>
                    <a:srgbClr val="FFFFFF"/>
                  </a:solidFill>
                </a:rPr>
                <a:t>into member portal</a:t>
              </a:r>
              <a:r>
                <a:rPr lang="en-US" sz="1600">
                  <a:solidFill>
                    <a:srgbClr val="FFFFFF"/>
                  </a:solidFill>
                </a:rPr>
                <a:t>	</a:t>
              </a:r>
            </a:p>
          </p:txBody>
        </p:sp>
        <p:sp>
          <p:nvSpPr>
            <p:cNvPr id="12" name="Right Arrow 11"/>
            <p:cNvSpPr/>
            <p:nvPr/>
          </p:nvSpPr>
          <p:spPr>
            <a:xfrm>
              <a:off x="4572000" y="3451618"/>
              <a:ext cx="533400" cy="492041"/>
            </a:xfrm>
            <a:prstGeom prst="rightArrow">
              <a:avLst/>
            </a:prstGeom>
            <a:solidFill>
              <a:srgbClr val="479E23"/>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sp>
          <p:nvSpPr>
            <p:cNvPr id="13" name="Right Arrow 12"/>
            <p:cNvSpPr/>
            <p:nvPr/>
          </p:nvSpPr>
          <p:spPr>
            <a:xfrm>
              <a:off x="4572000" y="2537374"/>
              <a:ext cx="533400" cy="492041"/>
            </a:xfrm>
            <a:prstGeom prst="rightArrow">
              <a:avLst/>
            </a:prstGeom>
            <a:solidFill>
              <a:srgbClr val="552980"/>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sp>
          <p:nvSpPr>
            <p:cNvPr id="14" name="Right Arrow 13"/>
            <p:cNvSpPr/>
            <p:nvPr/>
          </p:nvSpPr>
          <p:spPr>
            <a:xfrm>
              <a:off x="4572000" y="4365863"/>
              <a:ext cx="533400" cy="492041"/>
            </a:xfrm>
            <a:prstGeom prst="rightArrow">
              <a:avLst/>
            </a:prstGeom>
            <a:solidFill>
              <a:srgbClr val="244A9F"/>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grpSp>
          <p:nvGrpSpPr>
            <p:cNvPr id="65548" name="Group 15"/>
            <p:cNvGrpSpPr>
              <a:grpSpLocks/>
            </p:cNvGrpSpPr>
            <p:nvPr/>
          </p:nvGrpSpPr>
          <p:grpSpPr bwMode="auto">
            <a:xfrm>
              <a:off x="685800" y="4366200"/>
              <a:ext cx="550863" cy="533400"/>
              <a:chOff x="2146300" y="3862388"/>
              <a:chExt cx="550863" cy="569912"/>
            </a:xfrm>
          </p:grpSpPr>
          <p:grpSp>
            <p:nvGrpSpPr>
              <p:cNvPr id="65562" name="Group 15"/>
              <p:cNvGrpSpPr>
                <a:grpSpLocks/>
              </p:cNvGrpSpPr>
              <p:nvPr/>
            </p:nvGrpSpPr>
            <p:grpSpPr bwMode="auto">
              <a:xfrm>
                <a:off x="2146300" y="3862388"/>
                <a:ext cx="550863" cy="569912"/>
                <a:chOff x="480" y="1200"/>
                <a:chExt cx="1042" cy="1019"/>
              </a:xfrm>
            </p:grpSpPr>
            <p:pic>
              <p:nvPicPr>
                <p:cNvPr id="65565" name="Picture 16"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a:ln w="9525">
                  <a:noFill/>
                  <a:miter lim="800000"/>
                  <a:headEnd/>
                  <a:tailEnd/>
                </a:ln>
              </p:spPr>
            </p:pic>
            <p:sp>
              <p:nvSpPr>
                <p:cNvPr id="21" name="Oval 17"/>
                <p:cNvSpPr>
                  <a:spLocks noChangeArrowheads="1"/>
                </p:cNvSpPr>
                <p:nvPr/>
              </p:nvSpPr>
              <p:spPr bwMode="gray">
                <a:xfrm>
                  <a:off x="480" y="1199"/>
                  <a:ext cx="1036" cy="1019"/>
                </a:xfrm>
                <a:prstGeom prst="ellipse">
                  <a:avLst/>
                </a:prstGeom>
                <a:solidFill>
                  <a:schemeClr val="bg1">
                    <a:lumMod val="95000"/>
                  </a:schemeClr>
                </a:solidFill>
                <a:ln w="50800" algn="ctr">
                  <a:solidFill>
                    <a:srgbClr val="5F5F5F">
                      <a:alpha val="20000"/>
                    </a:srgbClr>
                  </a:solidFill>
                  <a:round/>
                  <a:headEnd/>
                  <a:tailEnd/>
                </a:ln>
                <a:effectLst/>
                <a:extLst/>
              </p:spPr>
              <p:txBody>
                <a:bodyPr wrap="none" anchor="ctr"/>
                <a:lstStyle/>
                <a:p>
                  <a:pPr algn="ctr">
                    <a:defRPr/>
                  </a:pPr>
                  <a:endParaRPr lang="en-US" sz="2600" b="1" dirty="0">
                    <a:solidFill>
                      <a:srgbClr val="FFFFFF"/>
                    </a:solidFill>
                    <a:latin typeface="Verdana" pitchFamily="34" charset="0"/>
                  </a:endParaRPr>
                </a:p>
              </p:txBody>
            </p:sp>
          </p:grpSp>
          <p:pic>
            <p:nvPicPr>
              <p:cNvPr id="65563" name="Picture 18" descr="Picture2"/>
              <p:cNvPicPr>
                <a:picLocks noChangeAspect="1" noChangeArrowheads="1"/>
              </p:cNvPicPr>
              <p:nvPr/>
            </p:nvPicPr>
            <p:blipFill>
              <a:blip r:embed="rId3" cstate="print"/>
              <a:srcRect/>
              <a:stretch>
                <a:fillRect/>
              </a:stretch>
            </p:blipFill>
            <p:spPr bwMode="gray">
              <a:xfrm>
                <a:off x="2203450" y="3868738"/>
                <a:ext cx="434975" cy="200025"/>
              </a:xfrm>
              <a:prstGeom prst="rect">
                <a:avLst/>
              </a:prstGeom>
              <a:noFill/>
              <a:ln w="9525">
                <a:noFill/>
                <a:miter lim="800000"/>
                <a:headEnd/>
                <a:tailEnd/>
              </a:ln>
            </p:spPr>
          </p:pic>
          <p:sp>
            <p:nvSpPr>
              <p:cNvPr id="65564" name="Text Box 19"/>
              <p:cNvSpPr txBox="1">
                <a:spLocks noChangeArrowheads="1"/>
              </p:cNvSpPr>
              <p:nvPr/>
            </p:nvSpPr>
            <p:spPr bwMode="gray">
              <a:xfrm>
                <a:off x="2203450" y="3910013"/>
                <a:ext cx="434975" cy="460382"/>
              </a:xfrm>
              <a:prstGeom prst="rect">
                <a:avLst/>
              </a:prstGeom>
              <a:noFill/>
              <a:ln w="9525">
                <a:noFill/>
                <a:miter lim="800000"/>
                <a:headEnd/>
                <a:tailEnd/>
              </a:ln>
            </p:spPr>
            <p:txBody>
              <a:bodyPr>
                <a:spAutoFit/>
              </a:bodyPr>
              <a:lstStyle/>
              <a:p>
                <a:pPr algn="ctr">
                  <a:lnSpc>
                    <a:spcPct val="90000"/>
                  </a:lnSpc>
                </a:pPr>
                <a:r>
                  <a:rPr lang="en-US" sz="2400" b="1">
                    <a:solidFill>
                      <a:srgbClr val="244A9F"/>
                    </a:solidFill>
                    <a:latin typeface="Verdana" pitchFamily="34" charset="0"/>
                  </a:rPr>
                  <a:t>3</a:t>
                </a:r>
              </a:p>
            </p:txBody>
          </p:sp>
        </p:grpSp>
        <p:grpSp>
          <p:nvGrpSpPr>
            <p:cNvPr id="65549" name="Group 20"/>
            <p:cNvGrpSpPr>
              <a:grpSpLocks/>
            </p:cNvGrpSpPr>
            <p:nvPr/>
          </p:nvGrpSpPr>
          <p:grpSpPr bwMode="auto">
            <a:xfrm>
              <a:off x="685800" y="3451800"/>
              <a:ext cx="550863" cy="533400"/>
              <a:chOff x="1352" y="2011"/>
              <a:chExt cx="347" cy="359"/>
            </a:xfrm>
          </p:grpSpPr>
          <p:grpSp>
            <p:nvGrpSpPr>
              <p:cNvPr id="65556" name="Group 21"/>
              <p:cNvGrpSpPr>
                <a:grpSpLocks/>
              </p:cNvGrpSpPr>
              <p:nvPr/>
            </p:nvGrpSpPr>
            <p:grpSpPr bwMode="auto">
              <a:xfrm>
                <a:off x="1352" y="2011"/>
                <a:ext cx="347" cy="359"/>
                <a:chOff x="480" y="1200"/>
                <a:chExt cx="1042" cy="1019"/>
              </a:xfrm>
            </p:grpSpPr>
            <p:grpSp>
              <p:nvGrpSpPr>
                <p:cNvPr id="65558" name="Group 22"/>
                <p:cNvGrpSpPr>
                  <a:grpSpLocks/>
                </p:cNvGrpSpPr>
                <p:nvPr/>
              </p:nvGrpSpPr>
              <p:grpSpPr bwMode="auto">
                <a:xfrm>
                  <a:off x="480" y="1200"/>
                  <a:ext cx="1042" cy="1019"/>
                  <a:chOff x="480" y="1200"/>
                  <a:chExt cx="1042" cy="1019"/>
                </a:xfrm>
              </p:grpSpPr>
              <p:pic>
                <p:nvPicPr>
                  <p:cNvPr id="65560" name="Picture 23"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a:ln w="9525">
                    <a:noFill/>
                    <a:miter lim="800000"/>
                    <a:headEnd/>
                    <a:tailEnd/>
                  </a:ln>
                </p:spPr>
              </p:pic>
              <p:sp>
                <p:nvSpPr>
                  <p:cNvPr id="28" name="Oval 24"/>
                  <p:cNvSpPr>
                    <a:spLocks noChangeArrowheads="1"/>
                  </p:cNvSpPr>
                  <p:nvPr/>
                </p:nvSpPr>
                <p:spPr bwMode="gray">
                  <a:xfrm>
                    <a:off x="480" y="1200"/>
                    <a:ext cx="1036" cy="1019"/>
                  </a:xfrm>
                  <a:prstGeom prst="ellipse">
                    <a:avLst/>
                  </a:prstGeom>
                  <a:solidFill>
                    <a:schemeClr val="bg1">
                      <a:lumMod val="95000"/>
                    </a:schemeClr>
                  </a:solidFill>
                  <a:ln w="50800" algn="ctr">
                    <a:solidFill>
                      <a:srgbClr val="5F5F5F">
                        <a:alpha val="20000"/>
                      </a:srgbClr>
                    </a:solidFill>
                    <a:round/>
                    <a:headEnd/>
                    <a:tailEnd/>
                  </a:ln>
                  <a:effectLst/>
                  <a:extLst/>
                </p:spPr>
                <p:txBody>
                  <a:bodyPr wrap="none" anchor="ctr"/>
                  <a:lstStyle/>
                  <a:p>
                    <a:pPr algn="ctr">
                      <a:defRPr/>
                    </a:pPr>
                    <a:endParaRPr lang="en-US" sz="2600" b="1" dirty="0">
                      <a:solidFill>
                        <a:srgbClr val="FFFFFF"/>
                      </a:solidFill>
                      <a:latin typeface="Verdana" pitchFamily="34" charset="0"/>
                    </a:endParaRPr>
                  </a:p>
                </p:txBody>
              </p:sp>
            </p:grpSp>
            <p:pic>
              <p:nvPicPr>
                <p:cNvPr id="65559" name="Picture 25"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a:ln w="9525">
                  <a:noFill/>
                  <a:miter lim="800000"/>
                  <a:headEnd/>
                  <a:tailEnd/>
                </a:ln>
              </p:spPr>
            </p:pic>
          </p:grpSp>
          <p:sp>
            <p:nvSpPr>
              <p:cNvPr id="65557" name="Text Box 26"/>
              <p:cNvSpPr txBox="1">
                <a:spLocks noChangeArrowheads="1"/>
              </p:cNvSpPr>
              <p:nvPr/>
            </p:nvSpPr>
            <p:spPr bwMode="gray">
              <a:xfrm>
                <a:off x="1389" y="2040"/>
                <a:ext cx="274" cy="288"/>
              </a:xfrm>
              <a:prstGeom prst="rect">
                <a:avLst/>
              </a:prstGeom>
              <a:noFill/>
              <a:ln w="9525">
                <a:noFill/>
                <a:miter lim="800000"/>
                <a:headEnd/>
                <a:tailEnd/>
              </a:ln>
            </p:spPr>
            <p:txBody>
              <a:bodyPr>
                <a:spAutoFit/>
              </a:bodyPr>
              <a:lstStyle/>
              <a:p>
                <a:pPr algn="ctr">
                  <a:lnSpc>
                    <a:spcPct val="90000"/>
                  </a:lnSpc>
                  <a:spcBef>
                    <a:spcPct val="50000"/>
                  </a:spcBef>
                </a:pPr>
                <a:r>
                  <a:rPr lang="en-US" sz="2400" b="1">
                    <a:solidFill>
                      <a:srgbClr val="479E23"/>
                    </a:solidFill>
                    <a:latin typeface="Verdana" pitchFamily="34" charset="0"/>
                  </a:rPr>
                  <a:t>2</a:t>
                </a:r>
              </a:p>
            </p:txBody>
          </p:sp>
        </p:grpSp>
        <p:grpSp>
          <p:nvGrpSpPr>
            <p:cNvPr id="65550" name="Group 32"/>
            <p:cNvGrpSpPr>
              <a:grpSpLocks/>
            </p:cNvGrpSpPr>
            <p:nvPr/>
          </p:nvGrpSpPr>
          <p:grpSpPr bwMode="auto">
            <a:xfrm>
              <a:off x="685800" y="2537400"/>
              <a:ext cx="550863" cy="533400"/>
              <a:chOff x="1352" y="1412"/>
              <a:chExt cx="347" cy="359"/>
            </a:xfrm>
          </p:grpSpPr>
          <p:grpSp>
            <p:nvGrpSpPr>
              <p:cNvPr id="65551" name="Group 33"/>
              <p:cNvGrpSpPr>
                <a:grpSpLocks/>
              </p:cNvGrpSpPr>
              <p:nvPr/>
            </p:nvGrpSpPr>
            <p:grpSpPr bwMode="auto">
              <a:xfrm>
                <a:off x="1352" y="1412"/>
                <a:ext cx="347" cy="359"/>
                <a:chOff x="480" y="1200"/>
                <a:chExt cx="1042" cy="1019"/>
              </a:xfrm>
            </p:grpSpPr>
            <p:pic>
              <p:nvPicPr>
                <p:cNvPr id="65554" name="Picture 34"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a:ln w="9525">
                  <a:noFill/>
                  <a:miter lim="800000"/>
                  <a:headEnd/>
                  <a:tailEnd/>
                </a:ln>
              </p:spPr>
            </p:pic>
            <p:sp>
              <p:nvSpPr>
                <p:cNvPr id="34" name="Oval 35"/>
                <p:cNvSpPr>
                  <a:spLocks noChangeArrowheads="1"/>
                </p:cNvSpPr>
                <p:nvPr/>
              </p:nvSpPr>
              <p:spPr bwMode="gray">
                <a:xfrm>
                  <a:off x="480" y="1200"/>
                  <a:ext cx="1036" cy="1019"/>
                </a:xfrm>
                <a:prstGeom prst="ellipse">
                  <a:avLst/>
                </a:prstGeom>
                <a:solidFill>
                  <a:schemeClr val="bg1">
                    <a:lumMod val="95000"/>
                  </a:schemeClr>
                </a:solidFill>
                <a:ln w="50800" algn="ctr">
                  <a:solidFill>
                    <a:srgbClr val="5F5F5F">
                      <a:alpha val="20000"/>
                    </a:srgbClr>
                  </a:solidFill>
                  <a:round/>
                  <a:headEnd/>
                  <a:tailEnd/>
                </a:ln>
                <a:effectLst/>
                <a:extLst/>
              </p:spPr>
              <p:txBody>
                <a:bodyPr wrap="none" anchor="ctr"/>
                <a:lstStyle/>
                <a:p>
                  <a:pPr algn="ctr">
                    <a:defRPr/>
                  </a:pPr>
                  <a:endParaRPr lang="en-US" sz="2600" b="1" dirty="0">
                    <a:solidFill>
                      <a:srgbClr val="FFFFFF"/>
                    </a:solidFill>
                    <a:latin typeface="Verdana" pitchFamily="34" charset="0"/>
                  </a:endParaRPr>
                </a:p>
              </p:txBody>
            </p:sp>
          </p:grpSp>
          <p:pic>
            <p:nvPicPr>
              <p:cNvPr id="65552" name="Picture 36" descr="Picture2"/>
              <p:cNvPicPr>
                <a:picLocks noChangeAspect="1" noChangeArrowheads="1"/>
              </p:cNvPicPr>
              <p:nvPr/>
            </p:nvPicPr>
            <p:blipFill>
              <a:blip r:embed="rId3" cstate="print"/>
              <a:srcRect/>
              <a:stretch>
                <a:fillRect/>
              </a:stretch>
            </p:blipFill>
            <p:spPr bwMode="gray">
              <a:xfrm>
                <a:off x="1388" y="1416"/>
                <a:ext cx="274" cy="126"/>
              </a:xfrm>
              <a:prstGeom prst="rect">
                <a:avLst/>
              </a:prstGeom>
              <a:noFill/>
              <a:ln w="9525">
                <a:noFill/>
                <a:miter lim="800000"/>
                <a:headEnd/>
                <a:tailEnd/>
              </a:ln>
            </p:spPr>
          </p:pic>
          <p:sp>
            <p:nvSpPr>
              <p:cNvPr id="65553" name="Text Box 37"/>
              <p:cNvSpPr txBox="1">
                <a:spLocks noChangeArrowheads="1"/>
              </p:cNvSpPr>
              <p:nvPr/>
            </p:nvSpPr>
            <p:spPr bwMode="gray">
              <a:xfrm>
                <a:off x="1389" y="1430"/>
                <a:ext cx="274" cy="311"/>
              </a:xfrm>
              <a:prstGeom prst="rect">
                <a:avLst/>
              </a:prstGeom>
              <a:noFill/>
              <a:ln w="9525">
                <a:noFill/>
                <a:miter lim="800000"/>
                <a:headEnd/>
                <a:tailEnd/>
              </a:ln>
            </p:spPr>
            <p:txBody>
              <a:bodyPr>
                <a:spAutoFit/>
              </a:bodyPr>
              <a:lstStyle/>
              <a:p>
                <a:pPr algn="ctr">
                  <a:spcBef>
                    <a:spcPct val="50000"/>
                  </a:spcBef>
                </a:pPr>
                <a:r>
                  <a:rPr lang="en-US" sz="2400" b="1">
                    <a:solidFill>
                      <a:srgbClr val="552980"/>
                    </a:solidFill>
                    <a:latin typeface="Verdana" pitchFamily="34" charset="0"/>
                  </a:rPr>
                  <a:t>1</a:t>
                </a:r>
              </a:p>
            </p:txBody>
          </p:sp>
        </p:gr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a:xfrm>
            <a:off x="838200" y="304800"/>
            <a:ext cx="7924800" cy="990600"/>
          </a:xfrm>
        </p:spPr>
        <p:txBody>
          <a:bodyPr/>
          <a:lstStyle/>
          <a:p>
            <a:pPr eaLnBrk="1" hangingPunct="1"/>
            <a:r>
              <a:rPr lang="en-US" smtClean="0">
                <a:latin typeface="Arial" charset="0"/>
                <a:cs typeface="Arial" charset="0"/>
              </a:rPr>
              <a:t>Member HSA Experience</a:t>
            </a:r>
            <a:br>
              <a:rPr lang="en-US" smtClean="0">
                <a:latin typeface="Arial" charset="0"/>
                <a:cs typeface="Arial" charset="0"/>
              </a:rPr>
            </a:br>
            <a:r>
              <a:rPr lang="en-US" sz="2400" smtClean="0">
                <a:latin typeface="Arial" charset="0"/>
                <a:cs typeface="Arial" charset="0"/>
              </a:rPr>
              <a:t>Integrated Medical Claims</a:t>
            </a:r>
            <a:endParaRPr lang="en-US" smtClean="0">
              <a:latin typeface="Arial" charset="0"/>
              <a:cs typeface="Arial" charset="0"/>
            </a:endParaRPr>
          </a:p>
        </p:txBody>
      </p:sp>
      <p:grpSp>
        <p:nvGrpSpPr>
          <p:cNvPr id="66562" name="Group 68"/>
          <p:cNvGrpSpPr>
            <a:grpSpLocks/>
          </p:cNvGrpSpPr>
          <p:nvPr/>
        </p:nvGrpSpPr>
        <p:grpSpPr bwMode="auto">
          <a:xfrm>
            <a:off x="228600" y="1447800"/>
            <a:ext cx="8610600" cy="4579938"/>
            <a:chOff x="228600" y="1447800"/>
            <a:chExt cx="8610600" cy="4579326"/>
          </a:xfrm>
        </p:grpSpPr>
        <p:pic>
          <p:nvPicPr>
            <p:cNvPr id="66563" name="Picture 2"/>
            <p:cNvPicPr>
              <a:picLocks noChangeAspect="1" noChangeArrowheads="1"/>
            </p:cNvPicPr>
            <p:nvPr/>
          </p:nvPicPr>
          <p:blipFill>
            <a:blip r:embed="rId2" cstate="print"/>
            <a:srcRect l="31332" t="20667" r="31332" b="34000"/>
            <a:stretch>
              <a:fillRect/>
            </a:stretch>
          </p:blipFill>
          <p:spPr bwMode="auto">
            <a:xfrm>
              <a:off x="1390345" y="1447800"/>
              <a:ext cx="627529" cy="762000"/>
            </a:xfrm>
            <a:prstGeom prst="rect">
              <a:avLst/>
            </a:prstGeom>
            <a:noFill/>
            <a:ln w="9525">
              <a:noFill/>
              <a:miter lim="800000"/>
              <a:headEnd/>
              <a:tailEnd/>
            </a:ln>
          </p:spPr>
        </p:pic>
        <p:grpSp>
          <p:nvGrpSpPr>
            <p:cNvPr id="66564" name="Group 17"/>
            <p:cNvGrpSpPr>
              <a:grpSpLocks/>
            </p:cNvGrpSpPr>
            <p:nvPr/>
          </p:nvGrpSpPr>
          <p:grpSpPr bwMode="auto">
            <a:xfrm>
              <a:off x="7677150" y="2219325"/>
              <a:ext cx="1028700" cy="828675"/>
              <a:chOff x="2514600" y="3810000"/>
              <a:chExt cx="1809750" cy="1447800"/>
            </a:xfrm>
          </p:grpSpPr>
          <p:pic>
            <p:nvPicPr>
              <p:cNvPr id="66606" name="Picture 6"/>
              <p:cNvPicPr>
                <a:picLocks noChangeAspect="1" noChangeArrowheads="1"/>
              </p:cNvPicPr>
              <p:nvPr/>
            </p:nvPicPr>
            <p:blipFill>
              <a:blip r:embed="rId3" cstate="print"/>
              <a:srcRect/>
              <a:stretch>
                <a:fillRect/>
              </a:stretch>
            </p:blipFill>
            <p:spPr bwMode="auto">
              <a:xfrm>
                <a:off x="2514600" y="3810000"/>
                <a:ext cx="1809750" cy="1447800"/>
              </a:xfrm>
              <a:prstGeom prst="rect">
                <a:avLst/>
              </a:prstGeom>
              <a:noFill/>
              <a:ln w="9525">
                <a:noFill/>
                <a:miter lim="800000"/>
                <a:headEnd/>
                <a:tailEnd/>
              </a:ln>
            </p:spPr>
          </p:pic>
          <p:pic>
            <p:nvPicPr>
              <p:cNvPr id="66607" name="Picture 8" descr="HealthEquity_logo.gif"/>
              <p:cNvPicPr>
                <a:picLocks noChangeAspect="1"/>
              </p:cNvPicPr>
              <p:nvPr/>
            </p:nvPicPr>
            <p:blipFill>
              <a:blip r:embed="rId4" cstate="print"/>
              <a:srcRect r="77499"/>
              <a:stretch>
                <a:fillRect/>
              </a:stretch>
            </p:blipFill>
            <p:spPr bwMode="auto">
              <a:xfrm>
                <a:off x="3048000" y="4114800"/>
                <a:ext cx="757018" cy="754117"/>
              </a:xfrm>
              <a:prstGeom prst="rect">
                <a:avLst/>
              </a:prstGeom>
              <a:noFill/>
              <a:ln w="9525">
                <a:noFill/>
                <a:miter lim="800000"/>
                <a:headEnd/>
                <a:tailEnd/>
              </a:ln>
            </p:spPr>
          </p:pic>
        </p:grpSp>
        <p:grpSp>
          <p:nvGrpSpPr>
            <p:cNvPr id="66565" name="Group 18"/>
            <p:cNvGrpSpPr>
              <a:grpSpLocks/>
            </p:cNvGrpSpPr>
            <p:nvPr/>
          </p:nvGrpSpPr>
          <p:grpSpPr bwMode="auto">
            <a:xfrm>
              <a:off x="1132609" y="3190875"/>
              <a:ext cx="1143000" cy="857250"/>
              <a:chOff x="1828800" y="1352550"/>
              <a:chExt cx="1628775" cy="1314450"/>
            </a:xfrm>
          </p:grpSpPr>
          <p:pic>
            <p:nvPicPr>
              <p:cNvPr id="66604" name="Picture 3"/>
              <p:cNvPicPr>
                <a:picLocks noChangeAspect="1" noChangeArrowheads="1"/>
              </p:cNvPicPr>
              <p:nvPr/>
            </p:nvPicPr>
            <p:blipFill>
              <a:blip r:embed="rId5" cstate="print"/>
              <a:srcRect/>
              <a:stretch>
                <a:fillRect/>
              </a:stretch>
            </p:blipFill>
            <p:spPr bwMode="auto">
              <a:xfrm>
                <a:off x="2362200" y="1352550"/>
                <a:ext cx="1095375" cy="1095375"/>
              </a:xfrm>
              <a:prstGeom prst="rect">
                <a:avLst/>
              </a:prstGeom>
              <a:noFill/>
              <a:ln w="9525">
                <a:noFill/>
                <a:miter lim="800000"/>
                <a:headEnd/>
                <a:tailEnd/>
              </a:ln>
            </p:spPr>
          </p:pic>
          <p:pic>
            <p:nvPicPr>
              <p:cNvPr id="66605" name="Picture 8"/>
              <p:cNvPicPr>
                <a:picLocks noChangeAspect="1" noChangeArrowheads="1"/>
              </p:cNvPicPr>
              <p:nvPr/>
            </p:nvPicPr>
            <p:blipFill>
              <a:blip r:embed="rId6" cstate="print"/>
              <a:srcRect/>
              <a:stretch>
                <a:fillRect/>
              </a:stretch>
            </p:blipFill>
            <p:spPr bwMode="auto">
              <a:xfrm>
                <a:off x="1828800" y="2038350"/>
                <a:ext cx="830292" cy="628650"/>
              </a:xfrm>
              <a:prstGeom prst="rect">
                <a:avLst/>
              </a:prstGeom>
              <a:noFill/>
              <a:ln w="9525">
                <a:noFill/>
                <a:miter lim="800000"/>
                <a:headEnd/>
                <a:tailEnd/>
              </a:ln>
            </p:spPr>
          </p:pic>
        </p:grpSp>
        <p:sp>
          <p:nvSpPr>
            <p:cNvPr id="66566" name="TextBox 19"/>
            <p:cNvSpPr txBox="1">
              <a:spLocks noChangeArrowheads="1"/>
            </p:cNvSpPr>
            <p:nvPr/>
          </p:nvSpPr>
          <p:spPr bwMode="auto">
            <a:xfrm>
              <a:off x="304800" y="2325571"/>
              <a:ext cx="1295400" cy="1004753"/>
            </a:xfrm>
            <a:prstGeom prst="rect">
              <a:avLst/>
            </a:prstGeom>
            <a:noFill/>
            <a:ln w="9525">
              <a:noFill/>
              <a:miter lim="800000"/>
              <a:headEnd/>
              <a:tailEnd/>
            </a:ln>
          </p:spPr>
          <p:txBody>
            <a:bodyPr>
              <a:spAutoFit/>
            </a:bodyPr>
            <a:lstStyle/>
            <a:p>
              <a:pPr algn="ctr"/>
              <a:r>
                <a:rPr lang="en-US" sz="1200">
                  <a:solidFill>
                    <a:srgbClr val="7F7F7F"/>
                  </a:solidFill>
                </a:rPr>
                <a:t>Member goes </a:t>
              </a:r>
              <a:br>
                <a:rPr lang="en-US" sz="1200">
                  <a:solidFill>
                    <a:srgbClr val="7F7F7F"/>
                  </a:solidFill>
                </a:rPr>
              </a:br>
              <a:r>
                <a:rPr lang="en-US" sz="1200">
                  <a:solidFill>
                    <a:srgbClr val="7F7F7F"/>
                  </a:solidFill>
                </a:rPr>
                <a:t>to Doctor, shows HealthAmerica card</a:t>
              </a:r>
            </a:p>
          </p:txBody>
        </p:sp>
        <p:grpSp>
          <p:nvGrpSpPr>
            <p:cNvPr id="66567" name="Group 21"/>
            <p:cNvGrpSpPr>
              <a:grpSpLocks noChangeAspect="1"/>
            </p:cNvGrpSpPr>
            <p:nvPr/>
          </p:nvGrpSpPr>
          <p:grpSpPr bwMode="auto">
            <a:xfrm>
              <a:off x="1046018" y="4950808"/>
              <a:ext cx="1316182" cy="1025525"/>
              <a:chOff x="5029200" y="1600200"/>
              <a:chExt cx="1870364" cy="1457325"/>
            </a:xfrm>
          </p:grpSpPr>
          <p:pic>
            <p:nvPicPr>
              <p:cNvPr id="66602" name="Picture 12"/>
              <p:cNvPicPr>
                <a:picLocks noChangeAspect="1" noChangeArrowheads="1"/>
              </p:cNvPicPr>
              <p:nvPr/>
            </p:nvPicPr>
            <p:blipFill>
              <a:blip r:embed="rId7" cstate="print"/>
              <a:srcRect l="4762" t="28571" r="9525" b="19048"/>
              <a:stretch>
                <a:fillRect/>
              </a:stretch>
            </p:blipFill>
            <p:spPr bwMode="auto">
              <a:xfrm>
                <a:off x="5029200" y="1600200"/>
                <a:ext cx="1870364" cy="1143000"/>
              </a:xfrm>
              <a:prstGeom prst="rect">
                <a:avLst/>
              </a:prstGeom>
              <a:noFill/>
              <a:ln w="9525">
                <a:noFill/>
                <a:miter lim="800000"/>
                <a:headEnd/>
                <a:tailEnd/>
              </a:ln>
            </p:spPr>
          </p:pic>
          <p:pic>
            <p:nvPicPr>
              <p:cNvPr id="66603" name="Picture 7"/>
              <p:cNvPicPr>
                <a:picLocks noChangeAspect="1" noChangeArrowheads="1"/>
              </p:cNvPicPr>
              <p:nvPr/>
            </p:nvPicPr>
            <p:blipFill>
              <a:blip r:embed="rId8" cstate="print"/>
              <a:srcRect l="8965" t="8247" r="19319"/>
              <a:stretch>
                <a:fillRect/>
              </a:stretch>
            </p:blipFill>
            <p:spPr bwMode="auto">
              <a:xfrm>
                <a:off x="5029200" y="2209800"/>
                <a:ext cx="609600" cy="847725"/>
              </a:xfrm>
              <a:prstGeom prst="rect">
                <a:avLst/>
              </a:prstGeom>
              <a:noFill/>
              <a:ln w="9525">
                <a:noFill/>
                <a:miter lim="800000"/>
                <a:headEnd/>
                <a:tailEnd/>
              </a:ln>
            </p:spPr>
          </p:pic>
        </p:grpSp>
        <p:sp>
          <p:nvSpPr>
            <p:cNvPr id="66568" name="TextBox 20"/>
            <p:cNvSpPr txBox="1">
              <a:spLocks noChangeArrowheads="1"/>
            </p:cNvSpPr>
            <p:nvPr/>
          </p:nvSpPr>
          <p:spPr bwMode="auto">
            <a:xfrm>
              <a:off x="228600" y="4114444"/>
              <a:ext cx="1409700" cy="1004754"/>
            </a:xfrm>
            <a:prstGeom prst="rect">
              <a:avLst/>
            </a:prstGeom>
            <a:noFill/>
            <a:ln w="9525">
              <a:noFill/>
              <a:miter lim="800000"/>
              <a:headEnd/>
              <a:tailEnd/>
            </a:ln>
          </p:spPr>
          <p:txBody>
            <a:bodyPr>
              <a:spAutoFit/>
            </a:bodyPr>
            <a:lstStyle/>
            <a:p>
              <a:pPr algn="ctr"/>
              <a:r>
                <a:rPr lang="en-US" sz="1200">
                  <a:solidFill>
                    <a:srgbClr val="7F7F7F"/>
                  </a:solidFill>
                </a:rPr>
                <a:t>Doctor sends visit details and coding to HealthAmerica</a:t>
              </a:r>
              <a:br>
                <a:rPr lang="en-US" sz="1200">
                  <a:solidFill>
                    <a:srgbClr val="7F7F7F"/>
                  </a:solidFill>
                </a:rPr>
              </a:br>
              <a:r>
                <a:rPr lang="en-US" sz="1200">
                  <a:solidFill>
                    <a:srgbClr val="7F7F7F"/>
                  </a:solidFill>
                </a:rPr>
                <a:t> for claims adjudication</a:t>
              </a:r>
            </a:p>
          </p:txBody>
        </p:sp>
        <p:sp>
          <p:nvSpPr>
            <p:cNvPr id="66569" name="TextBox 22"/>
            <p:cNvSpPr txBox="1">
              <a:spLocks noChangeArrowheads="1"/>
            </p:cNvSpPr>
            <p:nvPr/>
          </p:nvSpPr>
          <p:spPr bwMode="auto">
            <a:xfrm>
              <a:off x="2133600" y="3962064"/>
              <a:ext cx="1219200" cy="1369830"/>
            </a:xfrm>
            <a:prstGeom prst="rect">
              <a:avLst/>
            </a:prstGeom>
            <a:noFill/>
            <a:ln w="9525">
              <a:noFill/>
              <a:miter lim="800000"/>
              <a:headEnd/>
              <a:tailEnd/>
            </a:ln>
          </p:spPr>
          <p:txBody>
            <a:bodyPr>
              <a:spAutoFit/>
            </a:bodyPr>
            <a:lstStyle/>
            <a:p>
              <a:pPr algn="ctr"/>
              <a:r>
                <a:rPr lang="en-US" sz="1200">
                  <a:solidFill>
                    <a:srgbClr val="7F7F7F"/>
                  </a:solidFill>
                </a:rPr>
                <a:t>HealthAmerica sends claims to HealthEquity for record keeping and member portal population</a:t>
              </a:r>
            </a:p>
          </p:txBody>
        </p:sp>
        <p:sp>
          <p:nvSpPr>
            <p:cNvPr id="66570" name="TextBox 28"/>
            <p:cNvSpPr txBox="1">
              <a:spLocks noChangeArrowheads="1"/>
            </p:cNvSpPr>
            <p:nvPr/>
          </p:nvSpPr>
          <p:spPr bwMode="auto">
            <a:xfrm>
              <a:off x="7543800" y="3014454"/>
              <a:ext cx="1295400" cy="3012672"/>
            </a:xfrm>
            <a:prstGeom prst="rect">
              <a:avLst/>
            </a:prstGeom>
            <a:noFill/>
            <a:ln w="9525">
              <a:noFill/>
              <a:miter lim="800000"/>
              <a:headEnd/>
              <a:tailEnd/>
            </a:ln>
          </p:spPr>
          <p:txBody>
            <a:bodyPr>
              <a:spAutoFit/>
            </a:bodyPr>
            <a:lstStyle/>
            <a:p>
              <a:pPr algn="ctr"/>
              <a:r>
                <a:rPr lang="en-US" sz="1200">
                  <a:solidFill>
                    <a:srgbClr val="7F7F7F"/>
                  </a:solidFill>
                </a:rPr>
                <a:t>When the member has claim activity, </a:t>
              </a:r>
              <a:br>
                <a:rPr lang="en-US" sz="1200">
                  <a:solidFill>
                    <a:srgbClr val="7F7F7F"/>
                  </a:solidFill>
                </a:rPr>
              </a:br>
              <a:r>
                <a:rPr lang="en-US" sz="1200">
                  <a:solidFill>
                    <a:srgbClr val="7F7F7F"/>
                  </a:solidFill>
                </a:rPr>
                <a:t>an EOB from HealthAmerica is sent for each claim.  Claim information and monthly statements on  HSA funds and account information is available on HealthEquity portal.</a:t>
              </a:r>
            </a:p>
          </p:txBody>
        </p:sp>
        <p:sp>
          <p:nvSpPr>
            <p:cNvPr id="35852" name="TextBox 29"/>
            <p:cNvSpPr txBox="1">
              <a:spLocks noChangeArrowheads="1"/>
            </p:cNvSpPr>
            <p:nvPr/>
          </p:nvSpPr>
          <p:spPr bwMode="auto">
            <a:xfrm>
              <a:off x="4038600" y="1935098"/>
              <a:ext cx="1219200" cy="1569827"/>
            </a:xfrm>
            <a:prstGeom prst="rect">
              <a:avLst/>
            </a:prstGeom>
            <a:noFill/>
            <a:ln w="9525">
              <a:noFill/>
              <a:miter lim="800000"/>
              <a:headEnd/>
              <a:tailEnd/>
            </a:ln>
          </p:spPr>
          <p:txBody>
            <a:bodyPr>
              <a:spAutoFit/>
            </a:bodyPr>
            <a:lstStyle/>
            <a:p>
              <a:pPr algn="ctr">
                <a:defRPr/>
              </a:pPr>
              <a:r>
                <a:rPr lang="en-US" sz="1200" dirty="0">
                  <a:solidFill>
                    <a:schemeClr val="tx1">
                      <a:lumMod val="50000"/>
                      <a:lumOff val="50000"/>
                    </a:schemeClr>
                  </a:solidFill>
                  <a:latin typeface="Arial" pitchFamily="34" charset="0"/>
                </a:rPr>
                <a:t>If deductible has not been met, provider will bill member for their plan negotiated portion.</a:t>
              </a:r>
            </a:p>
          </p:txBody>
        </p:sp>
        <p:sp>
          <p:nvSpPr>
            <p:cNvPr id="35853" name="TextBox 31"/>
            <p:cNvSpPr txBox="1">
              <a:spLocks noChangeArrowheads="1"/>
            </p:cNvSpPr>
            <p:nvPr/>
          </p:nvSpPr>
          <p:spPr bwMode="auto">
            <a:xfrm>
              <a:off x="4038600" y="3733495"/>
              <a:ext cx="1219200" cy="1939666"/>
            </a:xfrm>
            <a:prstGeom prst="rect">
              <a:avLst/>
            </a:prstGeom>
            <a:noFill/>
            <a:ln w="9525">
              <a:noFill/>
              <a:miter lim="800000"/>
              <a:headEnd/>
              <a:tailEnd/>
            </a:ln>
          </p:spPr>
          <p:txBody>
            <a:bodyPr>
              <a:spAutoFit/>
            </a:bodyPr>
            <a:lstStyle/>
            <a:p>
              <a:pPr algn="ctr">
                <a:defRPr/>
              </a:pPr>
              <a:r>
                <a:rPr lang="en-US" sz="1200" dirty="0">
                  <a:solidFill>
                    <a:schemeClr val="tx1">
                      <a:lumMod val="50000"/>
                      <a:lumOff val="50000"/>
                    </a:schemeClr>
                  </a:solidFill>
                  <a:latin typeface="Arial" pitchFamily="34" charset="0"/>
                </a:rPr>
                <a:t>If deductible has been met, plan will pay provider for service.  If member owes coinsurance, provider will bill member for their portion.</a:t>
              </a:r>
            </a:p>
          </p:txBody>
        </p:sp>
        <p:cxnSp>
          <p:nvCxnSpPr>
            <p:cNvPr id="39" name="Straight Arrow Connector 38"/>
            <p:cNvCxnSpPr/>
            <p:nvPr/>
          </p:nvCxnSpPr>
          <p:spPr>
            <a:xfrm rot="5400000">
              <a:off x="1182754" y="2781122"/>
              <a:ext cx="988880" cy="1588"/>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cxnSp>
          <p:nvCxnSpPr>
            <p:cNvPr id="43" name="Straight Arrow Connector 42"/>
            <p:cNvCxnSpPr/>
            <p:nvPr/>
          </p:nvCxnSpPr>
          <p:spPr>
            <a:xfrm rot="5400000">
              <a:off x="1332753" y="4608883"/>
              <a:ext cx="685708" cy="1587"/>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pic>
          <p:nvPicPr>
            <p:cNvPr id="66575" name="Picture 16" descr="HealthEquity_logo.gif"/>
            <p:cNvPicPr>
              <a:picLocks noChangeAspect="1"/>
            </p:cNvPicPr>
            <p:nvPr/>
          </p:nvPicPr>
          <p:blipFill>
            <a:blip r:embed="rId9" cstate="print"/>
            <a:srcRect r="77499"/>
            <a:stretch>
              <a:fillRect/>
            </a:stretch>
          </p:blipFill>
          <p:spPr bwMode="auto">
            <a:xfrm>
              <a:off x="2971800" y="3276600"/>
              <a:ext cx="757018" cy="754117"/>
            </a:xfrm>
            <a:prstGeom prst="rect">
              <a:avLst/>
            </a:prstGeom>
            <a:noFill/>
            <a:ln w="9525">
              <a:noFill/>
              <a:miter lim="800000"/>
              <a:headEnd/>
              <a:tailEnd/>
            </a:ln>
          </p:spPr>
        </p:pic>
        <p:cxnSp>
          <p:nvCxnSpPr>
            <p:cNvPr id="62" name="Shape 61"/>
            <p:cNvCxnSpPr>
              <a:endCxn id="17" idx="2"/>
            </p:cNvCxnSpPr>
            <p:nvPr/>
          </p:nvCxnSpPr>
          <p:spPr>
            <a:xfrm rot="5400000" flipH="1" flipV="1">
              <a:off x="2195601" y="4198505"/>
              <a:ext cx="1322210" cy="985837"/>
            </a:xfrm>
            <a:prstGeom prst="bentConnector3">
              <a:avLst>
                <a:gd name="adj1" fmla="val -576"/>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grpSp>
          <p:nvGrpSpPr>
            <p:cNvPr id="66577" name="Group 63"/>
            <p:cNvGrpSpPr>
              <a:grpSpLocks/>
            </p:cNvGrpSpPr>
            <p:nvPr/>
          </p:nvGrpSpPr>
          <p:grpSpPr bwMode="auto">
            <a:xfrm>
              <a:off x="3886200" y="2360612"/>
              <a:ext cx="228600" cy="2744788"/>
              <a:chOff x="3886200" y="2360612"/>
              <a:chExt cx="381000" cy="2744788"/>
            </a:xfrm>
          </p:grpSpPr>
          <p:cxnSp>
            <p:nvCxnSpPr>
              <p:cNvPr id="52" name="Straight Arrow Connector 51"/>
              <p:cNvCxnSpPr/>
              <p:nvPr/>
            </p:nvCxnSpPr>
            <p:spPr>
              <a:xfrm>
                <a:off x="3886200" y="5103324"/>
                <a:ext cx="381000" cy="1587"/>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p:nvPr/>
            </p:nvCxnSpPr>
            <p:spPr>
              <a:xfrm>
                <a:off x="3886200" y="2360491"/>
                <a:ext cx="381000" cy="1587"/>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cxnSp>
            <p:nvCxnSpPr>
              <p:cNvPr id="68" name="Straight Connector 67"/>
              <p:cNvCxnSpPr/>
              <p:nvPr/>
            </p:nvCxnSpPr>
            <p:spPr>
              <a:xfrm rot="16200000" flipH="1">
                <a:off x="2514783" y="3731908"/>
                <a:ext cx="2742833" cy="0"/>
              </a:xfrm>
              <a:prstGeom prst="line">
                <a:avLst/>
              </a:prstGeom>
              <a:ln>
                <a:solidFill>
                  <a:srgbClr val="47227F"/>
                </a:solidFill>
              </a:ln>
            </p:spPr>
            <p:style>
              <a:lnRef idx="2">
                <a:schemeClr val="accent4"/>
              </a:lnRef>
              <a:fillRef idx="0">
                <a:schemeClr val="accent4"/>
              </a:fillRef>
              <a:effectRef idx="1">
                <a:schemeClr val="accent4"/>
              </a:effectRef>
              <a:fontRef idx="minor">
                <a:schemeClr val="tx1"/>
              </a:fontRef>
            </p:style>
          </p:cxnSp>
        </p:grpSp>
        <p:grpSp>
          <p:nvGrpSpPr>
            <p:cNvPr id="66578" name="Group 60"/>
            <p:cNvGrpSpPr>
              <a:grpSpLocks/>
            </p:cNvGrpSpPr>
            <p:nvPr/>
          </p:nvGrpSpPr>
          <p:grpSpPr bwMode="auto">
            <a:xfrm>
              <a:off x="5219701" y="2362200"/>
              <a:ext cx="495299" cy="2743200"/>
              <a:chOff x="5372101" y="2362200"/>
              <a:chExt cx="761999" cy="2743200"/>
            </a:xfrm>
          </p:grpSpPr>
          <p:cxnSp>
            <p:nvCxnSpPr>
              <p:cNvPr id="74" name="Straight Arrow Connector 73"/>
              <p:cNvCxnSpPr/>
              <p:nvPr/>
            </p:nvCxnSpPr>
            <p:spPr>
              <a:xfrm>
                <a:off x="5828812" y="3657305"/>
                <a:ext cx="305288" cy="1588"/>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grpSp>
            <p:nvGrpSpPr>
              <p:cNvPr id="66595" name="Group 88"/>
              <p:cNvGrpSpPr>
                <a:grpSpLocks/>
              </p:cNvGrpSpPr>
              <p:nvPr/>
            </p:nvGrpSpPr>
            <p:grpSpPr bwMode="auto">
              <a:xfrm>
                <a:off x="5372101" y="2362200"/>
                <a:ext cx="457200" cy="2743200"/>
                <a:chOff x="6400801" y="2209800"/>
                <a:chExt cx="457200" cy="3276600"/>
              </a:xfrm>
            </p:grpSpPr>
            <p:cxnSp>
              <p:nvCxnSpPr>
                <p:cNvPr id="81" name="Straight Connector 80"/>
                <p:cNvCxnSpPr/>
                <p:nvPr/>
              </p:nvCxnSpPr>
              <p:spPr>
                <a:xfrm rot="10800000">
                  <a:off x="6400799" y="2209654"/>
                  <a:ext cx="456712" cy="0"/>
                </a:xfrm>
                <a:prstGeom prst="line">
                  <a:avLst/>
                </a:prstGeom>
                <a:ln>
                  <a:solidFill>
                    <a:srgbClr val="47227F"/>
                  </a:solidFill>
                </a:ln>
              </p:spPr>
              <p:style>
                <a:lnRef idx="2">
                  <a:schemeClr val="accent4"/>
                </a:lnRef>
                <a:fillRef idx="0">
                  <a:schemeClr val="accent4"/>
                </a:fillRef>
                <a:effectRef idx="1">
                  <a:schemeClr val="accent4"/>
                </a:effectRef>
                <a:fontRef idx="minor">
                  <a:schemeClr val="tx1"/>
                </a:fontRef>
              </p:style>
            </p:cxnSp>
            <p:cxnSp>
              <p:nvCxnSpPr>
                <p:cNvPr id="80" name="Straight Connector 79"/>
                <p:cNvCxnSpPr/>
                <p:nvPr/>
              </p:nvCxnSpPr>
              <p:spPr>
                <a:xfrm rot="10800000">
                  <a:off x="6400799" y="5485816"/>
                  <a:ext cx="456712" cy="0"/>
                </a:xfrm>
                <a:prstGeom prst="line">
                  <a:avLst/>
                </a:prstGeom>
                <a:ln>
                  <a:solidFill>
                    <a:srgbClr val="47227F"/>
                  </a:solidFill>
                </a:ln>
              </p:spPr>
              <p:style>
                <a:lnRef idx="2">
                  <a:schemeClr val="accent4"/>
                </a:lnRef>
                <a:fillRef idx="0">
                  <a:schemeClr val="accent4"/>
                </a:fillRef>
                <a:effectRef idx="1">
                  <a:schemeClr val="accent4"/>
                </a:effectRef>
                <a:fontRef idx="minor">
                  <a:schemeClr val="tx1"/>
                </a:fontRef>
              </p:style>
            </p:cxnSp>
          </p:grpSp>
          <p:cxnSp>
            <p:nvCxnSpPr>
              <p:cNvPr id="78" name="Straight Connector 77"/>
              <p:cNvCxnSpPr/>
              <p:nvPr/>
            </p:nvCxnSpPr>
            <p:spPr>
              <a:xfrm rot="16200000" flipH="1">
                <a:off x="4457396" y="3733495"/>
                <a:ext cx="2742833" cy="0"/>
              </a:xfrm>
              <a:prstGeom prst="line">
                <a:avLst/>
              </a:prstGeom>
              <a:ln>
                <a:solidFill>
                  <a:srgbClr val="47227F"/>
                </a:solidFill>
              </a:ln>
            </p:spPr>
            <p:style>
              <a:lnRef idx="2">
                <a:schemeClr val="accent4"/>
              </a:lnRef>
              <a:fillRef idx="0">
                <a:schemeClr val="accent4"/>
              </a:fillRef>
              <a:effectRef idx="1">
                <a:schemeClr val="accent4"/>
              </a:effectRef>
              <a:fontRef idx="minor">
                <a:schemeClr val="tx1"/>
              </a:fontRef>
            </p:style>
          </p:cxnSp>
        </p:grpSp>
        <p:sp>
          <p:nvSpPr>
            <p:cNvPr id="86" name="Oval 85"/>
            <p:cNvSpPr/>
            <p:nvPr/>
          </p:nvSpPr>
          <p:spPr>
            <a:xfrm>
              <a:off x="2438400" y="5410200"/>
              <a:ext cx="723900" cy="3048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b="1" dirty="0"/>
                <a:t>daily</a:t>
              </a:r>
            </a:p>
          </p:txBody>
        </p:sp>
        <p:sp>
          <p:nvSpPr>
            <p:cNvPr id="93" name="Oval 92"/>
            <p:cNvSpPr/>
            <p:nvPr/>
          </p:nvSpPr>
          <p:spPr>
            <a:xfrm>
              <a:off x="5143500" y="3810000"/>
              <a:ext cx="723900" cy="3048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b="1" dirty="0"/>
                <a:t>daily</a:t>
              </a:r>
            </a:p>
          </p:txBody>
        </p:sp>
        <p:cxnSp>
          <p:nvCxnSpPr>
            <p:cNvPr id="38" name="Straight Connector 37"/>
            <p:cNvCxnSpPr/>
            <p:nvPr/>
          </p:nvCxnSpPr>
          <p:spPr>
            <a:xfrm flipV="1">
              <a:off x="3733800" y="3657305"/>
              <a:ext cx="152400" cy="1588"/>
            </a:xfrm>
            <a:prstGeom prst="line">
              <a:avLst/>
            </a:prstGeom>
            <a:ln>
              <a:solidFill>
                <a:srgbClr val="47227F"/>
              </a:solidFill>
            </a:ln>
          </p:spPr>
          <p:style>
            <a:lnRef idx="2">
              <a:schemeClr val="accent4"/>
            </a:lnRef>
            <a:fillRef idx="0">
              <a:schemeClr val="accent4"/>
            </a:fillRef>
            <a:effectRef idx="1">
              <a:schemeClr val="accent4"/>
            </a:effectRef>
            <a:fontRef idx="minor">
              <a:schemeClr val="tx1"/>
            </a:fontRef>
          </p:style>
        </p:cxnSp>
        <p:grpSp>
          <p:nvGrpSpPr>
            <p:cNvPr id="66586" name="Group 45"/>
            <p:cNvGrpSpPr>
              <a:grpSpLocks noChangeAspect="1"/>
            </p:cNvGrpSpPr>
            <p:nvPr/>
          </p:nvGrpSpPr>
          <p:grpSpPr bwMode="auto">
            <a:xfrm>
              <a:off x="5860151" y="4572000"/>
              <a:ext cx="1019597" cy="759553"/>
              <a:chOff x="1143000" y="4955447"/>
              <a:chExt cx="1428750" cy="1064353"/>
            </a:xfrm>
          </p:grpSpPr>
          <p:pic>
            <p:nvPicPr>
              <p:cNvPr id="66592" name="Picture 16"/>
              <p:cNvPicPr>
                <a:picLocks noChangeAspect="1" noChangeArrowheads="1"/>
              </p:cNvPicPr>
              <p:nvPr/>
            </p:nvPicPr>
            <p:blipFill>
              <a:blip r:embed="rId10" cstate="print"/>
              <a:srcRect/>
              <a:stretch>
                <a:fillRect/>
              </a:stretch>
            </p:blipFill>
            <p:spPr bwMode="auto">
              <a:xfrm>
                <a:off x="1905000" y="5257800"/>
                <a:ext cx="666750" cy="762000"/>
              </a:xfrm>
              <a:prstGeom prst="rect">
                <a:avLst/>
              </a:prstGeom>
              <a:noFill/>
              <a:ln w="9525">
                <a:noFill/>
                <a:miter lim="800000"/>
                <a:headEnd/>
                <a:tailEnd/>
              </a:ln>
            </p:spPr>
          </p:pic>
          <p:pic>
            <p:nvPicPr>
              <p:cNvPr id="66593" name="Picture 5"/>
              <p:cNvPicPr>
                <a:picLocks noChangeAspect="1" noChangeArrowheads="1"/>
              </p:cNvPicPr>
              <p:nvPr/>
            </p:nvPicPr>
            <p:blipFill>
              <a:blip r:embed="rId11" cstate="print"/>
              <a:srcRect/>
              <a:stretch>
                <a:fillRect/>
              </a:stretch>
            </p:blipFill>
            <p:spPr bwMode="auto">
              <a:xfrm>
                <a:off x="1143000" y="4955447"/>
                <a:ext cx="912823" cy="607153"/>
              </a:xfrm>
              <a:prstGeom prst="rect">
                <a:avLst/>
              </a:prstGeom>
              <a:noFill/>
              <a:ln w="9525">
                <a:noFill/>
                <a:miter lim="800000"/>
                <a:headEnd/>
                <a:tailEnd/>
              </a:ln>
            </p:spPr>
          </p:pic>
        </p:grpSp>
        <p:sp>
          <p:nvSpPr>
            <p:cNvPr id="35868" name="TextBox 55"/>
            <p:cNvSpPr txBox="1">
              <a:spLocks noChangeArrowheads="1"/>
            </p:cNvSpPr>
            <p:nvPr/>
          </p:nvSpPr>
          <p:spPr bwMode="auto">
            <a:xfrm>
              <a:off x="5791200" y="2817630"/>
              <a:ext cx="1157288" cy="1753953"/>
            </a:xfrm>
            <a:prstGeom prst="rect">
              <a:avLst/>
            </a:prstGeom>
            <a:noFill/>
            <a:ln w="9525">
              <a:noFill/>
              <a:miter lim="800000"/>
              <a:headEnd/>
              <a:tailEnd/>
            </a:ln>
          </p:spPr>
          <p:txBody>
            <a:bodyPr>
              <a:spAutoFit/>
            </a:bodyPr>
            <a:lstStyle/>
            <a:p>
              <a:pPr algn="ctr">
                <a:defRPr/>
              </a:pPr>
              <a:r>
                <a:rPr lang="en-US" sz="1200" dirty="0">
                  <a:solidFill>
                    <a:schemeClr val="tx1">
                      <a:lumMod val="50000"/>
                      <a:lumOff val="50000"/>
                    </a:schemeClr>
                  </a:solidFill>
                  <a:latin typeface="Arial" pitchFamily="34" charset="0"/>
                </a:rPr>
                <a:t>Member pays outstanding provider bill using funds on HSA  card or personal funds through member portal</a:t>
              </a:r>
            </a:p>
          </p:txBody>
        </p:sp>
        <p:cxnSp>
          <p:nvCxnSpPr>
            <p:cNvPr id="57" name="Straight Arrow Connector 56"/>
            <p:cNvCxnSpPr/>
            <p:nvPr/>
          </p:nvCxnSpPr>
          <p:spPr>
            <a:xfrm>
              <a:off x="6934200" y="3733495"/>
              <a:ext cx="685800" cy="1588"/>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sp>
          <p:nvSpPr>
            <p:cNvPr id="59" name="Oval 58"/>
            <p:cNvSpPr/>
            <p:nvPr/>
          </p:nvSpPr>
          <p:spPr>
            <a:xfrm>
              <a:off x="6896100" y="3810000"/>
              <a:ext cx="723900" cy="3048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b="1" dirty="0"/>
                <a:t>daily</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title" idx="4294967295"/>
          </p:nvPr>
        </p:nvSpPr>
        <p:spPr>
          <a:xfrm>
            <a:off x="838200" y="457200"/>
            <a:ext cx="8229600" cy="609600"/>
          </a:xfrm>
        </p:spPr>
        <p:txBody>
          <a:bodyPr/>
          <a:lstStyle/>
          <a:p>
            <a:pPr eaLnBrk="1" hangingPunct="1"/>
            <a:r>
              <a:rPr lang="en-US" smtClean="0">
                <a:latin typeface="Arial" charset="0"/>
                <a:cs typeface="Arial" charset="0"/>
              </a:rPr>
              <a:t>HSA How To</a:t>
            </a:r>
            <a:br>
              <a:rPr lang="en-US" smtClean="0">
                <a:latin typeface="Arial" charset="0"/>
                <a:cs typeface="Arial" charset="0"/>
              </a:rPr>
            </a:br>
            <a:r>
              <a:rPr lang="en-US" sz="2400" smtClean="0">
                <a:latin typeface="Arial" charset="0"/>
                <a:cs typeface="Arial" charset="0"/>
              </a:rPr>
              <a:t>Pharmacy Prescriptions</a:t>
            </a:r>
          </a:p>
        </p:txBody>
      </p:sp>
      <p:sp>
        <p:nvSpPr>
          <p:cNvPr id="41" name="Rounded Rectangle 40"/>
          <p:cNvSpPr/>
          <p:nvPr/>
        </p:nvSpPr>
        <p:spPr>
          <a:xfrm>
            <a:off x="609600" y="4130675"/>
            <a:ext cx="3810000" cy="838200"/>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40" name="Rounded Rectangle 39"/>
          <p:cNvSpPr/>
          <p:nvPr/>
        </p:nvSpPr>
        <p:spPr>
          <a:xfrm>
            <a:off x="609600" y="3216275"/>
            <a:ext cx="3810000" cy="838200"/>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36" name="Rounded Rectangle 35"/>
          <p:cNvSpPr/>
          <p:nvPr/>
        </p:nvSpPr>
        <p:spPr>
          <a:xfrm>
            <a:off x="609600" y="2301875"/>
            <a:ext cx="3810000" cy="838200"/>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00" b="1">
              <a:solidFill>
                <a:srgbClr val="FFFFFF"/>
              </a:solidFill>
            </a:endParaRPr>
          </a:p>
        </p:txBody>
      </p:sp>
      <p:sp>
        <p:nvSpPr>
          <p:cNvPr id="67589" name="Rectangle 4"/>
          <p:cNvSpPr>
            <a:spLocks noChangeArrowheads="1"/>
          </p:cNvSpPr>
          <p:nvPr/>
        </p:nvSpPr>
        <p:spPr bwMode="auto">
          <a:xfrm>
            <a:off x="5181600" y="2508250"/>
            <a:ext cx="4038600" cy="2562882"/>
          </a:xfrm>
          <a:prstGeom prst="rect">
            <a:avLst/>
          </a:prstGeom>
          <a:noFill/>
          <a:ln w="9525">
            <a:noFill/>
            <a:miter lim="800000"/>
            <a:headEnd/>
            <a:tailEnd/>
          </a:ln>
        </p:spPr>
        <p:txBody>
          <a:bodyPr lIns="92075" tIns="46038" rIns="92075" bIns="46038">
            <a:spAutoFit/>
          </a:bodyPr>
          <a:lstStyle/>
          <a:p>
            <a:pPr>
              <a:spcBef>
                <a:spcPts val="500"/>
              </a:spcBef>
              <a:spcAft>
                <a:spcPts val="500"/>
              </a:spcAft>
              <a:tabLst>
                <a:tab pos="571500" algn="l"/>
                <a:tab pos="4114800" algn="l"/>
              </a:tabLst>
            </a:pPr>
            <a:r>
              <a:rPr lang="en-US" sz="1600" dirty="0">
                <a:solidFill>
                  <a:srgbClr val="7F7F7F"/>
                </a:solidFill>
              </a:rPr>
              <a:t>Show your </a:t>
            </a:r>
            <a:r>
              <a:rPr lang="en-US" sz="1600" dirty="0" err="1">
                <a:solidFill>
                  <a:srgbClr val="7F7F7F"/>
                </a:solidFill>
              </a:rPr>
              <a:t>HealthAmerica</a:t>
            </a:r>
            <a:r>
              <a:rPr lang="en-US" sz="1600" dirty="0">
                <a:solidFill>
                  <a:srgbClr val="7F7F7F"/>
                </a:solidFill>
              </a:rPr>
              <a:t> card</a:t>
            </a:r>
          </a:p>
          <a:p>
            <a:pPr>
              <a:spcBef>
                <a:spcPts val="500"/>
              </a:spcBef>
              <a:spcAft>
                <a:spcPts val="500"/>
              </a:spcAft>
              <a:tabLst>
                <a:tab pos="571500" algn="l"/>
                <a:tab pos="4114800" algn="l"/>
              </a:tabLst>
            </a:pPr>
            <a:endParaRPr lang="en-US" sz="2000" dirty="0">
              <a:solidFill>
                <a:srgbClr val="7F7F7F"/>
              </a:solidFill>
            </a:endParaRPr>
          </a:p>
          <a:p>
            <a:pPr>
              <a:spcBef>
                <a:spcPts val="0"/>
              </a:spcBef>
              <a:spcAft>
                <a:spcPts val="0"/>
              </a:spcAft>
              <a:tabLst>
                <a:tab pos="571500" algn="l"/>
                <a:tab pos="4114800" algn="l"/>
              </a:tabLst>
            </a:pPr>
            <a:r>
              <a:rPr lang="en-US" sz="1600" dirty="0">
                <a:solidFill>
                  <a:srgbClr val="7F7F7F"/>
                </a:solidFill>
              </a:rPr>
              <a:t>Pay with your</a:t>
            </a:r>
            <a:br>
              <a:rPr lang="en-US" sz="1600" dirty="0">
                <a:solidFill>
                  <a:srgbClr val="7F7F7F"/>
                </a:solidFill>
              </a:rPr>
            </a:br>
            <a:r>
              <a:rPr lang="en-US" sz="1600" dirty="0">
                <a:solidFill>
                  <a:srgbClr val="7F7F7F"/>
                </a:solidFill>
              </a:rPr>
              <a:t>HSA </a:t>
            </a:r>
            <a:r>
              <a:rPr lang="en-US" sz="1600" dirty="0" smtClean="0">
                <a:solidFill>
                  <a:srgbClr val="7F7F7F"/>
                </a:solidFill>
              </a:rPr>
              <a:t>card or</a:t>
            </a:r>
            <a:endParaRPr lang="en-US" sz="1600" dirty="0">
              <a:solidFill>
                <a:srgbClr val="7F7F7F"/>
              </a:solidFill>
            </a:endParaRPr>
          </a:p>
          <a:p>
            <a:pPr eaLnBrk="0" hangingPunct="0">
              <a:spcBef>
                <a:spcPts val="0"/>
              </a:spcBef>
              <a:spcAft>
                <a:spcPts val="0"/>
              </a:spcAft>
              <a:tabLst>
                <a:tab pos="571500" algn="l"/>
                <a:tab pos="4114800" algn="l"/>
              </a:tabLst>
            </a:pPr>
            <a:r>
              <a:rPr lang="en-US" sz="1600" dirty="0" smtClean="0">
                <a:solidFill>
                  <a:srgbClr val="7F7F7F"/>
                </a:solidFill>
              </a:rPr>
              <a:t>out of pocket</a:t>
            </a:r>
            <a:endParaRPr lang="en-US" sz="1600" dirty="0">
              <a:solidFill>
                <a:srgbClr val="7F7F7F"/>
              </a:solidFill>
            </a:endParaRPr>
          </a:p>
          <a:p>
            <a:pPr eaLnBrk="0" hangingPunct="0">
              <a:tabLst>
                <a:tab pos="571500" algn="l"/>
                <a:tab pos="4114800" algn="l"/>
              </a:tabLst>
            </a:pPr>
            <a:endParaRPr lang="en-US" sz="1600" dirty="0">
              <a:solidFill>
                <a:srgbClr val="7F7F7F"/>
              </a:solidFill>
            </a:endParaRPr>
          </a:p>
          <a:p>
            <a:pPr eaLnBrk="0" hangingPunct="0">
              <a:tabLst>
                <a:tab pos="571500" algn="l"/>
                <a:tab pos="4114800" algn="l"/>
              </a:tabLst>
            </a:pPr>
            <a:r>
              <a:rPr lang="en-US" sz="1600" dirty="0">
                <a:solidFill>
                  <a:srgbClr val="7F7F7F"/>
                </a:solidFill>
              </a:rPr>
              <a:t>Insurance carrier applies </a:t>
            </a:r>
            <a:br>
              <a:rPr lang="en-US" sz="1600" dirty="0">
                <a:solidFill>
                  <a:srgbClr val="7F7F7F"/>
                </a:solidFill>
              </a:rPr>
            </a:br>
            <a:r>
              <a:rPr lang="en-US" sz="1600" dirty="0">
                <a:solidFill>
                  <a:srgbClr val="7F7F7F"/>
                </a:solidFill>
              </a:rPr>
              <a:t>amount to your deductible—</a:t>
            </a:r>
            <a:br>
              <a:rPr lang="en-US" sz="1600" dirty="0">
                <a:solidFill>
                  <a:srgbClr val="7F7F7F"/>
                </a:solidFill>
              </a:rPr>
            </a:br>
            <a:r>
              <a:rPr lang="en-US" sz="1600" dirty="0">
                <a:solidFill>
                  <a:srgbClr val="7F7F7F"/>
                </a:solidFill>
              </a:rPr>
              <a:t>no paperwork needed</a:t>
            </a:r>
          </a:p>
        </p:txBody>
      </p:sp>
      <p:sp>
        <p:nvSpPr>
          <p:cNvPr id="67590" name="Rectangle 9"/>
          <p:cNvSpPr>
            <a:spLocks noChangeArrowheads="1"/>
          </p:cNvSpPr>
          <p:nvPr/>
        </p:nvSpPr>
        <p:spPr bwMode="auto">
          <a:xfrm>
            <a:off x="457200" y="6172200"/>
            <a:ext cx="4648200" cy="184150"/>
          </a:xfrm>
          <a:prstGeom prst="rect">
            <a:avLst/>
          </a:prstGeom>
          <a:noFill/>
          <a:ln w="9525">
            <a:noFill/>
            <a:miter lim="800000"/>
            <a:headEnd/>
            <a:tailEnd/>
          </a:ln>
        </p:spPr>
        <p:txBody>
          <a:bodyPr>
            <a:spAutoFit/>
          </a:bodyPr>
          <a:lstStyle/>
          <a:p>
            <a:r>
              <a:rPr lang="en-US" sz="600">
                <a:solidFill>
                  <a:srgbClr val="7F7F7F"/>
                </a:solidFill>
              </a:rPr>
              <a:t>*This card is issued by The Bancorp Bank pursuant to a license from Visa U.S.A. Inc. The Bancorp Bank; Member FDIC.</a:t>
            </a:r>
          </a:p>
        </p:txBody>
      </p:sp>
      <p:sp>
        <p:nvSpPr>
          <p:cNvPr id="67591" name="Rectangle 2"/>
          <p:cNvSpPr>
            <a:spLocks noChangeArrowheads="1"/>
          </p:cNvSpPr>
          <p:nvPr/>
        </p:nvSpPr>
        <p:spPr bwMode="auto">
          <a:xfrm>
            <a:off x="1295400" y="2538413"/>
            <a:ext cx="3124200" cy="2795587"/>
          </a:xfrm>
          <a:prstGeom prst="rect">
            <a:avLst/>
          </a:prstGeom>
          <a:noFill/>
          <a:ln w="9525">
            <a:noFill/>
            <a:miter lim="800000"/>
            <a:headEnd/>
            <a:tailEnd/>
          </a:ln>
        </p:spPr>
        <p:txBody>
          <a:bodyPr lIns="92075" tIns="46038" rIns="92075" bIns="46038">
            <a:spAutoFit/>
          </a:bodyPr>
          <a:lstStyle/>
          <a:p>
            <a:pPr>
              <a:spcBef>
                <a:spcPts val="500"/>
              </a:spcBef>
              <a:spcAft>
                <a:spcPts val="500"/>
              </a:spcAft>
              <a:tabLst>
                <a:tab pos="571500" algn="l"/>
                <a:tab pos="4114800" algn="l"/>
              </a:tabLst>
            </a:pPr>
            <a:r>
              <a:rPr lang="en-US" sz="2000" b="1">
                <a:solidFill>
                  <a:srgbClr val="FFFFFF"/>
                </a:solidFill>
              </a:rPr>
              <a:t>Go to pharmacy</a:t>
            </a:r>
          </a:p>
          <a:p>
            <a:pPr>
              <a:spcBef>
                <a:spcPts val="500"/>
              </a:spcBef>
              <a:spcAft>
                <a:spcPts val="500"/>
              </a:spcAft>
              <a:tabLst>
                <a:tab pos="571500" algn="l"/>
                <a:tab pos="4114800" algn="l"/>
              </a:tabLst>
            </a:pPr>
            <a:endParaRPr lang="en-US" sz="900" b="1">
              <a:solidFill>
                <a:srgbClr val="FFFFFF"/>
              </a:solidFill>
            </a:endParaRPr>
          </a:p>
          <a:p>
            <a:pPr>
              <a:spcBef>
                <a:spcPts val="500"/>
              </a:spcBef>
              <a:spcAft>
                <a:spcPts val="500"/>
              </a:spcAft>
              <a:tabLst>
                <a:tab pos="571500" algn="l"/>
                <a:tab pos="4114800" algn="l"/>
              </a:tabLst>
            </a:pPr>
            <a:r>
              <a:rPr lang="en-US" sz="2000" b="1">
                <a:solidFill>
                  <a:srgbClr val="FFFFFF"/>
                </a:solidFill>
              </a:rPr>
              <a:t>Pharmacy </a:t>
            </a:r>
            <a:br>
              <a:rPr lang="en-US" sz="2000" b="1">
                <a:solidFill>
                  <a:srgbClr val="FFFFFF"/>
                </a:solidFill>
              </a:rPr>
            </a:br>
            <a:r>
              <a:rPr lang="en-US" sz="2000" b="1">
                <a:solidFill>
                  <a:srgbClr val="FFFFFF"/>
                </a:solidFill>
              </a:rPr>
              <a:t>applies discount</a:t>
            </a:r>
          </a:p>
          <a:p>
            <a:pPr>
              <a:spcBef>
                <a:spcPts val="500"/>
              </a:spcBef>
              <a:spcAft>
                <a:spcPts val="500"/>
              </a:spcAft>
              <a:tabLst>
                <a:tab pos="571500" algn="l"/>
                <a:tab pos="4114800" algn="l"/>
              </a:tabLst>
            </a:pPr>
            <a:endParaRPr lang="en-US" sz="900" b="1">
              <a:solidFill>
                <a:srgbClr val="FFFFFF"/>
              </a:solidFill>
            </a:endParaRPr>
          </a:p>
          <a:p>
            <a:pPr>
              <a:spcBef>
                <a:spcPts val="500"/>
              </a:spcBef>
              <a:spcAft>
                <a:spcPts val="500"/>
              </a:spcAft>
              <a:tabLst>
                <a:tab pos="571500" algn="l"/>
                <a:tab pos="4114800" algn="l"/>
              </a:tabLst>
            </a:pPr>
            <a:r>
              <a:rPr lang="en-US" sz="2000" b="1">
                <a:solidFill>
                  <a:srgbClr val="FFFFFF"/>
                </a:solidFill>
              </a:rPr>
              <a:t>Pharmacy sends claim to insurance carrier</a:t>
            </a:r>
          </a:p>
          <a:p>
            <a:pPr>
              <a:spcBef>
                <a:spcPts val="500"/>
              </a:spcBef>
              <a:spcAft>
                <a:spcPts val="500"/>
              </a:spcAft>
              <a:tabLst>
                <a:tab pos="571500" algn="l"/>
                <a:tab pos="4114800" algn="l"/>
              </a:tabLst>
            </a:pPr>
            <a:r>
              <a:rPr lang="en-US" sz="1600" b="1">
                <a:solidFill>
                  <a:srgbClr val="FFFFFF"/>
                </a:solidFill>
              </a:rPr>
              <a:t>	</a:t>
            </a:r>
          </a:p>
        </p:txBody>
      </p:sp>
      <p:sp>
        <p:nvSpPr>
          <p:cNvPr id="12" name="Right Arrow 11"/>
          <p:cNvSpPr/>
          <p:nvPr/>
        </p:nvSpPr>
        <p:spPr>
          <a:xfrm>
            <a:off x="4572000" y="3368675"/>
            <a:ext cx="533400" cy="490538"/>
          </a:xfrm>
          <a:prstGeom prst="rightArrow">
            <a:avLst/>
          </a:prstGeom>
          <a:solidFill>
            <a:srgbClr val="479E23"/>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sp>
        <p:nvSpPr>
          <p:cNvPr id="13" name="Right Arrow 12"/>
          <p:cNvSpPr/>
          <p:nvPr/>
        </p:nvSpPr>
        <p:spPr>
          <a:xfrm>
            <a:off x="4572000" y="2454275"/>
            <a:ext cx="533400" cy="490538"/>
          </a:xfrm>
          <a:prstGeom prst="rightArrow">
            <a:avLst/>
          </a:prstGeom>
          <a:solidFill>
            <a:srgbClr val="552980"/>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sp>
        <p:nvSpPr>
          <p:cNvPr id="14" name="Right Arrow 13"/>
          <p:cNvSpPr/>
          <p:nvPr/>
        </p:nvSpPr>
        <p:spPr>
          <a:xfrm>
            <a:off x="4572000" y="4283075"/>
            <a:ext cx="533400" cy="490538"/>
          </a:xfrm>
          <a:prstGeom prst="rightArrow">
            <a:avLst/>
          </a:prstGeom>
          <a:solidFill>
            <a:srgbClr val="244A9F"/>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grpSp>
        <p:nvGrpSpPr>
          <p:cNvPr id="67595" name="Group 15"/>
          <p:cNvGrpSpPr>
            <a:grpSpLocks/>
          </p:cNvGrpSpPr>
          <p:nvPr/>
        </p:nvGrpSpPr>
        <p:grpSpPr bwMode="auto">
          <a:xfrm>
            <a:off x="685800" y="4283075"/>
            <a:ext cx="550863" cy="533400"/>
            <a:chOff x="2146300" y="3862388"/>
            <a:chExt cx="550863" cy="569912"/>
          </a:xfrm>
        </p:grpSpPr>
        <p:grpSp>
          <p:nvGrpSpPr>
            <p:cNvPr id="67610" name="Group 15"/>
            <p:cNvGrpSpPr>
              <a:grpSpLocks/>
            </p:cNvGrpSpPr>
            <p:nvPr/>
          </p:nvGrpSpPr>
          <p:grpSpPr bwMode="auto">
            <a:xfrm>
              <a:off x="2146300" y="3862388"/>
              <a:ext cx="550863" cy="569912"/>
              <a:chOff x="480" y="1200"/>
              <a:chExt cx="1042" cy="1019"/>
            </a:xfrm>
          </p:grpSpPr>
          <p:pic>
            <p:nvPicPr>
              <p:cNvPr id="67613" name="Picture 16"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a:ln w="9525">
                <a:noFill/>
                <a:miter lim="800000"/>
                <a:headEnd/>
                <a:tailEnd/>
              </a:ln>
            </p:spPr>
          </p:pic>
          <p:sp>
            <p:nvSpPr>
              <p:cNvPr id="21" name="Oval 17"/>
              <p:cNvSpPr>
                <a:spLocks noChangeArrowheads="1"/>
              </p:cNvSpPr>
              <p:nvPr/>
            </p:nvSpPr>
            <p:spPr bwMode="gray">
              <a:xfrm>
                <a:off x="480" y="1200"/>
                <a:ext cx="1036" cy="1019"/>
              </a:xfrm>
              <a:prstGeom prst="ellipse">
                <a:avLst/>
              </a:prstGeom>
              <a:solidFill>
                <a:schemeClr val="bg1">
                  <a:lumMod val="95000"/>
                </a:schemeClr>
              </a:solidFill>
              <a:ln w="50800" algn="ctr">
                <a:solidFill>
                  <a:srgbClr val="5F5F5F">
                    <a:alpha val="20000"/>
                  </a:srgbClr>
                </a:solidFill>
                <a:round/>
                <a:headEnd/>
                <a:tailEnd/>
              </a:ln>
              <a:effectLst/>
              <a:extLst/>
            </p:spPr>
            <p:txBody>
              <a:bodyPr wrap="none" anchor="ctr"/>
              <a:lstStyle/>
              <a:p>
                <a:pPr algn="ctr">
                  <a:defRPr/>
                </a:pPr>
                <a:endParaRPr lang="en-US" sz="2600" b="1" dirty="0">
                  <a:solidFill>
                    <a:srgbClr val="FFFFFF"/>
                  </a:solidFill>
                  <a:latin typeface="Verdana" pitchFamily="34" charset="0"/>
                </a:endParaRPr>
              </a:p>
            </p:txBody>
          </p:sp>
        </p:grpSp>
        <p:pic>
          <p:nvPicPr>
            <p:cNvPr id="67611" name="Picture 18" descr="Picture2"/>
            <p:cNvPicPr>
              <a:picLocks noChangeAspect="1" noChangeArrowheads="1"/>
            </p:cNvPicPr>
            <p:nvPr/>
          </p:nvPicPr>
          <p:blipFill>
            <a:blip r:embed="rId3" cstate="print"/>
            <a:srcRect/>
            <a:stretch>
              <a:fillRect/>
            </a:stretch>
          </p:blipFill>
          <p:spPr bwMode="gray">
            <a:xfrm>
              <a:off x="2203450" y="3868738"/>
              <a:ext cx="434975" cy="200025"/>
            </a:xfrm>
            <a:prstGeom prst="rect">
              <a:avLst/>
            </a:prstGeom>
            <a:noFill/>
            <a:ln w="9525">
              <a:noFill/>
              <a:miter lim="800000"/>
              <a:headEnd/>
              <a:tailEnd/>
            </a:ln>
          </p:spPr>
        </p:pic>
        <p:sp>
          <p:nvSpPr>
            <p:cNvPr id="67612" name="Text Box 19"/>
            <p:cNvSpPr txBox="1">
              <a:spLocks noChangeArrowheads="1"/>
            </p:cNvSpPr>
            <p:nvPr/>
          </p:nvSpPr>
          <p:spPr bwMode="gray">
            <a:xfrm>
              <a:off x="2203450" y="3910013"/>
              <a:ext cx="434975" cy="460382"/>
            </a:xfrm>
            <a:prstGeom prst="rect">
              <a:avLst/>
            </a:prstGeom>
            <a:noFill/>
            <a:ln w="9525">
              <a:noFill/>
              <a:miter lim="800000"/>
              <a:headEnd/>
              <a:tailEnd/>
            </a:ln>
          </p:spPr>
          <p:txBody>
            <a:bodyPr>
              <a:spAutoFit/>
            </a:bodyPr>
            <a:lstStyle/>
            <a:p>
              <a:pPr algn="ctr">
                <a:lnSpc>
                  <a:spcPct val="90000"/>
                </a:lnSpc>
              </a:pPr>
              <a:r>
                <a:rPr lang="en-US" sz="2400" b="1">
                  <a:solidFill>
                    <a:srgbClr val="244A9F"/>
                  </a:solidFill>
                  <a:latin typeface="Verdana" pitchFamily="34" charset="0"/>
                </a:rPr>
                <a:t>3</a:t>
              </a:r>
            </a:p>
          </p:txBody>
        </p:sp>
      </p:grpSp>
      <p:grpSp>
        <p:nvGrpSpPr>
          <p:cNvPr id="67596" name="Group 20"/>
          <p:cNvGrpSpPr>
            <a:grpSpLocks/>
          </p:cNvGrpSpPr>
          <p:nvPr/>
        </p:nvGrpSpPr>
        <p:grpSpPr bwMode="auto">
          <a:xfrm>
            <a:off x="685800" y="3368675"/>
            <a:ext cx="550863" cy="533400"/>
            <a:chOff x="1352" y="2011"/>
            <a:chExt cx="347" cy="359"/>
          </a:xfrm>
        </p:grpSpPr>
        <p:grpSp>
          <p:nvGrpSpPr>
            <p:cNvPr id="67604" name="Group 21"/>
            <p:cNvGrpSpPr>
              <a:grpSpLocks/>
            </p:cNvGrpSpPr>
            <p:nvPr/>
          </p:nvGrpSpPr>
          <p:grpSpPr bwMode="auto">
            <a:xfrm>
              <a:off x="1352" y="2011"/>
              <a:ext cx="347" cy="359"/>
              <a:chOff x="480" y="1200"/>
              <a:chExt cx="1042" cy="1019"/>
            </a:xfrm>
          </p:grpSpPr>
          <p:grpSp>
            <p:nvGrpSpPr>
              <p:cNvPr id="67606" name="Group 22"/>
              <p:cNvGrpSpPr>
                <a:grpSpLocks/>
              </p:cNvGrpSpPr>
              <p:nvPr/>
            </p:nvGrpSpPr>
            <p:grpSpPr bwMode="auto">
              <a:xfrm>
                <a:off x="480" y="1200"/>
                <a:ext cx="1042" cy="1019"/>
                <a:chOff x="480" y="1200"/>
                <a:chExt cx="1042" cy="1019"/>
              </a:xfrm>
            </p:grpSpPr>
            <p:pic>
              <p:nvPicPr>
                <p:cNvPr id="67608" name="Picture 23"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a:ln w="9525">
                  <a:noFill/>
                  <a:miter lim="800000"/>
                  <a:headEnd/>
                  <a:tailEnd/>
                </a:ln>
              </p:spPr>
            </p:pic>
            <p:sp>
              <p:nvSpPr>
                <p:cNvPr id="28" name="Oval 24"/>
                <p:cNvSpPr>
                  <a:spLocks noChangeArrowheads="1"/>
                </p:cNvSpPr>
                <p:nvPr/>
              </p:nvSpPr>
              <p:spPr bwMode="gray">
                <a:xfrm>
                  <a:off x="480" y="1200"/>
                  <a:ext cx="1036" cy="1019"/>
                </a:xfrm>
                <a:prstGeom prst="ellipse">
                  <a:avLst/>
                </a:prstGeom>
                <a:solidFill>
                  <a:schemeClr val="bg1">
                    <a:lumMod val="95000"/>
                  </a:schemeClr>
                </a:solidFill>
                <a:ln w="50800" algn="ctr">
                  <a:solidFill>
                    <a:srgbClr val="5F5F5F">
                      <a:alpha val="20000"/>
                    </a:srgbClr>
                  </a:solidFill>
                  <a:round/>
                  <a:headEnd/>
                  <a:tailEnd/>
                </a:ln>
                <a:effectLst/>
                <a:extLst/>
              </p:spPr>
              <p:txBody>
                <a:bodyPr wrap="none" anchor="ctr"/>
                <a:lstStyle/>
                <a:p>
                  <a:pPr algn="ctr">
                    <a:defRPr/>
                  </a:pPr>
                  <a:endParaRPr lang="en-US" sz="2600" b="1" dirty="0">
                    <a:solidFill>
                      <a:srgbClr val="FFFFFF"/>
                    </a:solidFill>
                    <a:latin typeface="Verdana" pitchFamily="34" charset="0"/>
                  </a:endParaRPr>
                </a:p>
              </p:txBody>
            </p:sp>
          </p:grpSp>
          <p:pic>
            <p:nvPicPr>
              <p:cNvPr id="67607" name="Picture 25"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a:ln w="9525">
                <a:noFill/>
                <a:miter lim="800000"/>
                <a:headEnd/>
                <a:tailEnd/>
              </a:ln>
            </p:spPr>
          </p:pic>
        </p:grpSp>
        <p:sp>
          <p:nvSpPr>
            <p:cNvPr id="67605" name="Text Box 26"/>
            <p:cNvSpPr txBox="1">
              <a:spLocks noChangeArrowheads="1"/>
            </p:cNvSpPr>
            <p:nvPr/>
          </p:nvSpPr>
          <p:spPr bwMode="gray">
            <a:xfrm>
              <a:off x="1389" y="2040"/>
              <a:ext cx="274" cy="288"/>
            </a:xfrm>
            <a:prstGeom prst="rect">
              <a:avLst/>
            </a:prstGeom>
            <a:noFill/>
            <a:ln w="9525">
              <a:noFill/>
              <a:miter lim="800000"/>
              <a:headEnd/>
              <a:tailEnd/>
            </a:ln>
          </p:spPr>
          <p:txBody>
            <a:bodyPr>
              <a:spAutoFit/>
            </a:bodyPr>
            <a:lstStyle/>
            <a:p>
              <a:pPr algn="ctr">
                <a:lnSpc>
                  <a:spcPct val="90000"/>
                </a:lnSpc>
                <a:spcBef>
                  <a:spcPct val="50000"/>
                </a:spcBef>
              </a:pPr>
              <a:r>
                <a:rPr lang="en-US" sz="2400" b="1">
                  <a:solidFill>
                    <a:srgbClr val="479E23"/>
                  </a:solidFill>
                  <a:latin typeface="Verdana" pitchFamily="34" charset="0"/>
                </a:rPr>
                <a:t>2</a:t>
              </a:r>
            </a:p>
          </p:txBody>
        </p:sp>
      </p:grpSp>
      <p:grpSp>
        <p:nvGrpSpPr>
          <p:cNvPr id="67597" name="Group 32"/>
          <p:cNvGrpSpPr>
            <a:grpSpLocks/>
          </p:cNvGrpSpPr>
          <p:nvPr/>
        </p:nvGrpSpPr>
        <p:grpSpPr bwMode="auto">
          <a:xfrm>
            <a:off x="685800" y="2454275"/>
            <a:ext cx="550863" cy="533400"/>
            <a:chOff x="1352" y="1412"/>
            <a:chExt cx="347" cy="359"/>
          </a:xfrm>
        </p:grpSpPr>
        <p:grpSp>
          <p:nvGrpSpPr>
            <p:cNvPr id="67599" name="Group 33"/>
            <p:cNvGrpSpPr>
              <a:grpSpLocks/>
            </p:cNvGrpSpPr>
            <p:nvPr/>
          </p:nvGrpSpPr>
          <p:grpSpPr bwMode="auto">
            <a:xfrm>
              <a:off x="1352" y="1412"/>
              <a:ext cx="347" cy="359"/>
              <a:chOff x="480" y="1200"/>
              <a:chExt cx="1042" cy="1019"/>
            </a:xfrm>
          </p:grpSpPr>
          <p:pic>
            <p:nvPicPr>
              <p:cNvPr id="67602" name="Picture 34"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a:ln w="9525">
                <a:noFill/>
                <a:miter lim="800000"/>
                <a:headEnd/>
                <a:tailEnd/>
              </a:ln>
            </p:spPr>
          </p:pic>
          <p:sp>
            <p:nvSpPr>
              <p:cNvPr id="34" name="Oval 35"/>
              <p:cNvSpPr>
                <a:spLocks noChangeArrowheads="1"/>
              </p:cNvSpPr>
              <p:nvPr/>
            </p:nvSpPr>
            <p:spPr bwMode="gray">
              <a:xfrm>
                <a:off x="480" y="1200"/>
                <a:ext cx="1036" cy="1019"/>
              </a:xfrm>
              <a:prstGeom prst="ellipse">
                <a:avLst/>
              </a:prstGeom>
              <a:solidFill>
                <a:schemeClr val="bg1">
                  <a:lumMod val="95000"/>
                </a:schemeClr>
              </a:solidFill>
              <a:ln w="50800" algn="ctr">
                <a:solidFill>
                  <a:srgbClr val="5F5F5F">
                    <a:alpha val="20000"/>
                  </a:srgbClr>
                </a:solidFill>
                <a:round/>
                <a:headEnd/>
                <a:tailEnd/>
              </a:ln>
              <a:effectLst/>
              <a:extLst/>
            </p:spPr>
            <p:txBody>
              <a:bodyPr wrap="none" anchor="ctr"/>
              <a:lstStyle/>
              <a:p>
                <a:pPr algn="ctr">
                  <a:defRPr/>
                </a:pPr>
                <a:endParaRPr lang="en-US" sz="2600" b="1" dirty="0">
                  <a:solidFill>
                    <a:srgbClr val="FFFFFF"/>
                  </a:solidFill>
                  <a:latin typeface="Verdana" pitchFamily="34" charset="0"/>
                </a:endParaRPr>
              </a:p>
            </p:txBody>
          </p:sp>
        </p:grpSp>
        <p:pic>
          <p:nvPicPr>
            <p:cNvPr id="67600" name="Picture 36" descr="Picture2"/>
            <p:cNvPicPr>
              <a:picLocks noChangeAspect="1" noChangeArrowheads="1"/>
            </p:cNvPicPr>
            <p:nvPr/>
          </p:nvPicPr>
          <p:blipFill>
            <a:blip r:embed="rId3" cstate="print"/>
            <a:srcRect/>
            <a:stretch>
              <a:fillRect/>
            </a:stretch>
          </p:blipFill>
          <p:spPr bwMode="gray">
            <a:xfrm>
              <a:off x="1388" y="1416"/>
              <a:ext cx="274" cy="126"/>
            </a:xfrm>
            <a:prstGeom prst="rect">
              <a:avLst/>
            </a:prstGeom>
            <a:noFill/>
            <a:ln w="9525">
              <a:noFill/>
              <a:miter lim="800000"/>
              <a:headEnd/>
              <a:tailEnd/>
            </a:ln>
          </p:spPr>
        </p:pic>
        <p:sp>
          <p:nvSpPr>
            <p:cNvPr id="67601" name="Text Box 37"/>
            <p:cNvSpPr txBox="1">
              <a:spLocks noChangeArrowheads="1"/>
            </p:cNvSpPr>
            <p:nvPr/>
          </p:nvSpPr>
          <p:spPr bwMode="gray">
            <a:xfrm>
              <a:off x="1389" y="1430"/>
              <a:ext cx="274" cy="311"/>
            </a:xfrm>
            <a:prstGeom prst="rect">
              <a:avLst/>
            </a:prstGeom>
            <a:noFill/>
            <a:ln w="9525">
              <a:noFill/>
              <a:miter lim="800000"/>
              <a:headEnd/>
              <a:tailEnd/>
            </a:ln>
          </p:spPr>
          <p:txBody>
            <a:bodyPr>
              <a:spAutoFit/>
            </a:bodyPr>
            <a:lstStyle/>
            <a:p>
              <a:pPr algn="ctr">
                <a:spcBef>
                  <a:spcPct val="50000"/>
                </a:spcBef>
              </a:pPr>
              <a:r>
                <a:rPr lang="en-US" sz="2400" b="1">
                  <a:solidFill>
                    <a:srgbClr val="552980"/>
                  </a:solidFill>
                  <a:latin typeface="Verdana" pitchFamily="34" charset="0"/>
                </a:rPr>
                <a:t>1</a:t>
              </a:r>
            </a:p>
          </p:txBody>
        </p:sp>
      </p:grpSp>
      <p:pic>
        <p:nvPicPr>
          <p:cNvPr id="45" name="Picture 6" descr="HSACardFinal.jpg"/>
          <p:cNvPicPr>
            <a:picLocks noChangeAspect="1"/>
          </p:cNvPicPr>
          <p:nvPr/>
        </p:nvPicPr>
        <p:blipFill>
          <a:blip r:embed="rId4" cstate="print"/>
          <a:stretch>
            <a:fillRect/>
          </a:stretch>
        </p:blipFill>
        <p:spPr bwMode="auto">
          <a:xfrm>
            <a:off x="6717749" y="3048000"/>
            <a:ext cx="1564446" cy="98502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ln/>
        </p:spPr>
        <p:txBody>
          <a:bodyPr/>
          <a:lstStyle/>
          <a:p>
            <a:r>
              <a:rPr lang="en-US">
                <a:latin typeface="Arial" charset="0"/>
                <a:cs typeface="Arial" charset="0"/>
              </a:rPr>
              <a:t>THE BASICS</a:t>
            </a:r>
          </a:p>
        </p:txBody>
      </p:sp>
      <p:sp>
        <p:nvSpPr>
          <p:cNvPr id="39937"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3FDA7EC-86AC-41D2-B778-66D9C15430E1}" type="slidenum">
              <a:rPr lang="en-US" smtClean="0">
                <a:latin typeface="Arial" charset="0"/>
              </a:rPr>
              <a:pPr/>
              <a:t>2</a:t>
            </a:fld>
            <a:endParaRPr lang="en-US"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838200" y="457200"/>
            <a:ext cx="7924800" cy="639763"/>
          </a:xfrm>
        </p:spPr>
        <p:txBody>
          <a:bodyPr/>
          <a:lstStyle/>
          <a:p>
            <a:pPr eaLnBrk="1" hangingPunct="1"/>
            <a:r>
              <a:rPr lang="en-US" smtClean="0">
                <a:latin typeface="Arial" charset="0"/>
                <a:cs typeface="Arial" charset="0"/>
              </a:rPr>
              <a:t>HSA Member Experience</a:t>
            </a:r>
            <a:br>
              <a:rPr lang="en-US" smtClean="0">
                <a:latin typeface="Arial" charset="0"/>
                <a:cs typeface="Arial" charset="0"/>
              </a:rPr>
            </a:br>
            <a:r>
              <a:rPr lang="en-US" sz="2400" smtClean="0">
                <a:latin typeface="Arial" charset="0"/>
                <a:cs typeface="Arial" charset="0"/>
              </a:rPr>
              <a:t>Pharmacy Claims</a:t>
            </a:r>
            <a:endParaRPr lang="en-US" smtClean="0">
              <a:latin typeface="Arial" charset="0"/>
              <a:cs typeface="Arial" charset="0"/>
            </a:endParaRPr>
          </a:p>
        </p:txBody>
      </p:sp>
      <p:pic>
        <p:nvPicPr>
          <p:cNvPr id="68610" name="Picture 16"/>
          <p:cNvPicPr>
            <a:picLocks noChangeAspect="1" noChangeArrowheads="1"/>
          </p:cNvPicPr>
          <p:nvPr/>
        </p:nvPicPr>
        <p:blipFill>
          <a:blip r:embed="rId2" cstate="print"/>
          <a:srcRect/>
          <a:stretch>
            <a:fillRect/>
          </a:stretch>
        </p:blipFill>
        <p:spPr bwMode="auto">
          <a:xfrm>
            <a:off x="2667000" y="5486400"/>
            <a:ext cx="781050" cy="762000"/>
          </a:xfrm>
          <a:prstGeom prst="rect">
            <a:avLst/>
          </a:prstGeom>
          <a:noFill/>
          <a:ln w="9525">
            <a:noFill/>
            <a:miter lim="800000"/>
            <a:headEnd/>
            <a:tailEnd/>
          </a:ln>
        </p:spPr>
      </p:pic>
      <p:pic>
        <p:nvPicPr>
          <p:cNvPr id="36901" name="Picture 5"/>
          <p:cNvPicPr>
            <a:picLocks noChangeAspect="1" noChangeArrowheads="1"/>
          </p:cNvPicPr>
          <p:nvPr/>
        </p:nvPicPr>
        <p:blipFill rotWithShape="1">
          <a:blip r:embed="rId3" cstate="print"/>
          <a:srcRect l="6029" t="6454" r="4001" b="8423"/>
          <a:stretch/>
        </p:blipFill>
        <p:spPr bwMode="auto">
          <a:xfrm>
            <a:off x="2074333" y="5300133"/>
            <a:ext cx="821267" cy="516467"/>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grpSp>
        <p:nvGrpSpPr>
          <p:cNvPr id="68612" name="Group 60"/>
          <p:cNvGrpSpPr>
            <a:grpSpLocks/>
          </p:cNvGrpSpPr>
          <p:nvPr/>
        </p:nvGrpSpPr>
        <p:grpSpPr bwMode="auto">
          <a:xfrm>
            <a:off x="381000" y="1447800"/>
            <a:ext cx="8458200" cy="4419600"/>
            <a:chOff x="342900" y="1524000"/>
            <a:chExt cx="8458200" cy="4419600"/>
          </a:xfrm>
        </p:grpSpPr>
        <p:pic>
          <p:nvPicPr>
            <p:cNvPr id="68613" name="Picture 2"/>
            <p:cNvPicPr>
              <a:picLocks noChangeAspect="1" noChangeArrowheads="1"/>
            </p:cNvPicPr>
            <p:nvPr/>
          </p:nvPicPr>
          <p:blipFill>
            <a:blip r:embed="rId4" cstate="print"/>
            <a:srcRect l="31332" t="20667" r="31332" b="34000"/>
            <a:stretch>
              <a:fillRect/>
            </a:stretch>
          </p:blipFill>
          <p:spPr bwMode="auto">
            <a:xfrm>
              <a:off x="2325781" y="1524000"/>
              <a:ext cx="815788" cy="990600"/>
            </a:xfrm>
            <a:prstGeom prst="rect">
              <a:avLst/>
            </a:prstGeom>
            <a:noFill/>
            <a:ln w="9525">
              <a:noFill/>
              <a:miter lim="800000"/>
              <a:headEnd/>
              <a:tailEnd/>
            </a:ln>
          </p:spPr>
        </p:pic>
        <p:grpSp>
          <p:nvGrpSpPr>
            <p:cNvPr id="68614" name="Group 7"/>
            <p:cNvGrpSpPr>
              <a:grpSpLocks noChangeAspect="1"/>
            </p:cNvGrpSpPr>
            <p:nvPr/>
          </p:nvGrpSpPr>
          <p:grpSpPr bwMode="auto">
            <a:xfrm>
              <a:off x="7475024" y="2209800"/>
              <a:ext cx="975752" cy="806351"/>
              <a:chOff x="2514600" y="3810000"/>
              <a:chExt cx="1809750" cy="1447800"/>
            </a:xfrm>
          </p:grpSpPr>
          <p:pic>
            <p:nvPicPr>
              <p:cNvPr id="68642" name="Picture 6"/>
              <p:cNvPicPr>
                <a:picLocks noChangeAspect="1" noChangeArrowheads="1"/>
              </p:cNvPicPr>
              <p:nvPr/>
            </p:nvPicPr>
            <p:blipFill>
              <a:blip r:embed="rId5" cstate="print"/>
              <a:srcRect/>
              <a:stretch>
                <a:fillRect/>
              </a:stretch>
            </p:blipFill>
            <p:spPr bwMode="auto">
              <a:xfrm>
                <a:off x="2514600" y="3810000"/>
                <a:ext cx="1809750" cy="1447800"/>
              </a:xfrm>
              <a:prstGeom prst="rect">
                <a:avLst/>
              </a:prstGeom>
              <a:noFill/>
              <a:ln w="9525">
                <a:noFill/>
                <a:miter lim="800000"/>
                <a:headEnd/>
                <a:tailEnd/>
              </a:ln>
            </p:spPr>
          </p:pic>
          <p:pic>
            <p:nvPicPr>
              <p:cNvPr id="68643" name="Picture 9" descr="HealthEquity_logo.gif"/>
              <p:cNvPicPr>
                <a:picLocks noChangeAspect="1"/>
              </p:cNvPicPr>
              <p:nvPr/>
            </p:nvPicPr>
            <p:blipFill>
              <a:blip r:embed="rId6" cstate="print"/>
              <a:srcRect r="77499"/>
              <a:stretch>
                <a:fillRect/>
              </a:stretch>
            </p:blipFill>
            <p:spPr bwMode="auto">
              <a:xfrm>
                <a:off x="3048000" y="4114800"/>
                <a:ext cx="757018" cy="754117"/>
              </a:xfrm>
              <a:prstGeom prst="rect">
                <a:avLst/>
              </a:prstGeom>
              <a:noFill/>
              <a:ln w="9525">
                <a:noFill/>
                <a:miter lim="800000"/>
                <a:headEnd/>
                <a:tailEnd/>
              </a:ln>
            </p:spPr>
          </p:pic>
        </p:grpSp>
        <p:pic>
          <p:nvPicPr>
            <p:cNvPr id="68615" name="Picture 13" descr="HealthEquity_logo.gif"/>
            <p:cNvPicPr>
              <a:picLocks noChangeAspect="1"/>
            </p:cNvPicPr>
            <p:nvPr/>
          </p:nvPicPr>
          <p:blipFill>
            <a:blip r:embed="rId7" cstate="print"/>
            <a:srcRect r="77499"/>
            <a:stretch>
              <a:fillRect/>
            </a:stretch>
          </p:blipFill>
          <p:spPr bwMode="auto">
            <a:xfrm>
              <a:off x="5829300" y="2263676"/>
              <a:ext cx="757018" cy="754117"/>
            </a:xfrm>
            <a:prstGeom prst="rect">
              <a:avLst/>
            </a:prstGeom>
            <a:noFill/>
            <a:ln w="9525">
              <a:noFill/>
              <a:miter lim="800000"/>
              <a:headEnd/>
              <a:tailEnd/>
            </a:ln>
          </p:spPr>
        </p:pic>
        <p:sp>
          <p:nvSpPr>
            <p:cNvPr id="68616" name="TextBox 14"/>
            <p:cNvSpPr txBox="1">
              <a:spLocks noChangeArrowheads="1"/>
            </p:cNvSpPr>
            <p:nvPr/>
          </p:nvSpPr>
          <p:spPr bwMode="auto">
            <a:xfrm>
              <a:off x="381000" y="2362200"/>
              <a:ext cx="1755775" cy="639763"/>
            </a:xfrm>
            <a:prstGeom prst="rect">
              <a:avLst/>
            </a:prstGeom>
            <a:noFill/>
            <a:ln w="9525">
              <a:noFill/>
              <a:miter lim="800000"/>
              <a:headEnd/>
              <a:tailEnd/>
            </a:ln>
          </p:spPr>
          <p:txBody>
            <a:bodyPr>
              <a:spAutoFit/>
            </a:bodyPr>
            <a:lstStyle/>
            <a:p>
              <a:pPr algn="ctr"/>
              <a:r>
                <a:rPr lang="en-US" sz="1200">
                  <a:solidFill>
                    <a:srgbClr val="7F7F7F"/>
                  </a:solidFill>
                </a:rPr>
                <a:t>Member goes to Pharmacy and shows HealthAmerica card</a:t>
              </a:r>
              <a:r>
                <a:rPr lang="en-US" sz="1000">
                  <a:solidFill>
                    <a:srgbClr val="7F7F7F"/>
                  </a:solidFill>
                </a:rPr>
                <a:t> </a:t>
              </a:r>
            </a:p>
          </p:txBody>
        </p:sp>
        <p:grpSp>
          <p:nvGrpSpPr>
            <p:cNvPr id="68617" name="Group 15"/>
            <p:cNvGrpSpPr>
              <a:grpSpLocks noChangeAspect="1"/>
            </p:cNvGrpSpPr>
            <p:nvPr/>
          </p:nvGrpSpPr>
          <p:grpSpPr bwMode="auto">
            <a:xfrm>
              <a:off x="5746012" y="4724400"/>
              <a:ext cx="1302488" cy="1000125"/>
              <a:chOff x="5029200" y="1600200"/>
              <a:chExt cx="1870364" cy="1457325"/>
            </a:xfrm>
          </p:grpSpPr>
          <p:pic>
            <p:nvPicPr>
              <p:cNvPr id="68640" name="Picture 12"/>
              <p:cNvPicPr>
                <a:picLocks noChangeAspect="1" noChangeArrowheads="1"/>
              </p:cNvPicPr>
              <p:nvPr/>
            </p:nvPicPr>
            <p:blipFill>
              <a:blip r:embed="rId8" cstate="print"/>
              <a:srcRect l="4762" t="28571" r="9525" b="19048"/>
              <a:stretch>
                <a:fillRect/>
              </a:stretch>
            </p:blipFill>
            <p:spPr bwMode="auto">
              <a:xfrm>
                <a:off x="5029200" y="1600200"/>
                <a:ext cx="1870364" cy="1143000"/>
              </a:xfrm>
              <a:prstGeom prst="rect">
                <a:avLst/>
              </a:prstGeom>
              <a:noFill/>
              <a:ln w="9525">
                <a:noFill/>
                <a:miter lim="800000"/>
                <a:headEnd/>
                <a:tailEnd/>
              </a:ln>
            </p:spPr>
          </p:pic>
          <p:pic>
            <p:nvPicPr>
              <p:cNvPr id="68641" name="Picture 7"/>
              <p:cNvPicPr>
                <a:picLocks noChangeAspect="1" noChangeArrowheads="1"/>
              </p:cNvPicPr>
              <p:nvPr/>
            </p:nvPicPr>
            <p:blipFill>
              <a:blip r:embed="rId9" cstate="print"/>
              <a:srcRect l="8965" t="8247" r="19319"/>
              <a:stretch>
                <a:fillRect/>
              </a:stretch>
            </p:blipFill>
            <p:spPr bwMode="auto">
              <a:xfrm>
                <a:off x="5029200" y="2209800"/>
                <a:ext cx="609600" cy="847725"/>
              </a:xfrm>
              <a:prstGeom prst="rect">
                <a:avLst/>
              </a:prstGeom>
              <a:noFill/>
              <a:ln w="9525">
                <a:noFill/>
                <a:miter lim="800000"/>
                <a:headEnd/>
                <a:tailEnd/>
              </a:ln>
            </p:spPr>
          </p:pic>
        </p:grpSp>
        <p:sp>
          <p:nvSpPr>
            <p:cNvPr id="68618" name="TextBox 19"/>
            <p:cNvSpPr txBox="1">
              <a:spLocks noChangeArrowheads="1"/>
            </p:cNvSpPr>
            <p:nvPr/>
          </p:nvSpPr>
          <p:spPr bwMode="auto">
            <a:xfrm>
              <a:off x="3543300" y="3819525"/>
              <a:ext cx="1143000" cy="2100263"/>
            </a:xfrm>
            <a:prstGeom prst="rect">
              <a:avLst/>
            </a:prstGeom>
            <a:noFill/>
            <a:ln w="9525">
              <a:noFill/>
              <a:miter lim="800000"/>
              <a:headEnd/>
              <a:tailEnd/>
            </a:ln>
          </p:spPr>
          <p:txBody>
            <a:bodyPr>
              <a:spAutoFit/>
            </a:bodyPr>
            <a:lstStyle/>
            <a:p>
              <a:pPr algn="ctr"/>
              <a:r>
                <a:rPr lang="en-US" sz="1200">
                  <a:solidFill>
                    <a:srgbClr val="7F7F7F"/>
                  </a:solidFill>
                </a:rPr>
                <a:t>Pharmacy and HSA card send payment information to Health America and HealthEquity for record keeping and account tracking.</a:t>
              </a:r>
            </a:p>
          </p:txBody>
        </p:sp>
        <p:sp>
          <p:nvSpPr>
            <p:cNvPr id="68619" name="TextBox 22"/>
            <p:cNvSpPr txBox="1">
              <a:spLocks noChangeArrowheads="1"/>
            </p:cNvSpPr>
            <p:nvPr/>
          </p:nvSpPr>
          <p:spPr bwMode="auto">
            <a:xfrm>
              <a:off x="7124700" y="3025775"/>
              <a:ext cx="1676400" cy="2465388"/>
            </a:xfrm>
            <a:prstGeom prst="rect">
              <a:avLst/>
            </a:prstGeom>
            <a:noFill/>
            <a:ln w="9525">
              <a:noFill/>
              <a:miter lim="800000"/>
              <a:headEnd/>
              <a:tailEnd/>
            </a:ln>
          </p:spPr>
          <p:txBody>
            <a:bodyPr>
              <a:spAutoFit/>
            </a:bodyPr>
            <a:lstStyle/>
            <a:p>
              <a:pPr algn="ctr"/>
              <a:r>
                <a:rPr lang="en-US" sz="1200">
                  <a:solidFill>
                    <a:srgbClr val="7F7F7F"/>
                  </a:solidFill>
                </a:rPr>
                <a:t>When the member has claim activity, they will receive an EOB from HealthAmerica for each claim.  Claim information and monthly statements on  HRA funds and account information is available on each member’s HealthEquity portal.</a:t>
              </a:r>
            </a:p>
          </p:txBody>
        </p:sp>
        <p:pic>
          <p:nvPicPr>
            <p:cNvPr id="68620" name="Picture 4"/>
            <p:cNvPicPr>
              <a:picLocks noChangeAspect="1" noChangeArrowheads="1"/>
            </p:cNvPicPr>
            <p:nvPr/>
          </p:nvPicPr>
          <p:blipFill>
            <a:blip r:embed="rId10" cstate="print"/>
            <a:srcRect r="68420" b="68420"/>
            <a:stretch>
              <a:fillRect/>
            </a:stretch>
          </p:blipFill>
          <p:spPr bwMode="auto">
            <a:xfrm>
              <a:off x="2200275" y="3315130"/>
              <a:ext cx="1066800" cy="1066800"/>
            </a:xfrm>
            <a:prstGeom prst="rect">
              <a:avLst/>
            </a:prstGeom>
            <a:noFill/>
            <a:ln w="9525">
              <a:noFill/>
              <a:miter lim="800000"/>
              <a:headEnd/>
              <a:tailEnd/>
            </a:ln>
          </p:spPr>
        </p:pic>
        <p:sp>
          <p:nvSpPr>
            <p:cNvPr id="36877" name="TextBox 26"/>
            <p:cNvSpPr txBox="1">
              <a:spLocks noChangeArrowheads="1"/>
            </p:cNvSpPr>
            <p:nvPr/>
          </p:nvSpPr>
          <p:spPr bwMode="auto">
            <a:xfrm>
              <a:off x="342900" y="4114800"/>
              <a:ext cx="1828800" cy="1370013"/>
            </a:xfrm>
            <a:prstGeom prst="rect">
              <a:avLst/>
            </a:prstGeom>
            <a:noFill/>
            <a:ln w="9525">
              <a:noFill/>
              <a:miter lim="800000"/>
              <a:headEnd/>
              <a:tailEnd/>
            </a:ln>
          </p:spPr>
          <p:txBody>
            <a:bodyPr>
              <a:spAutoFit/>
            </a:bodyPr>
            <a:lstStyle/>
            <a:p>
              <a:pPr algn="ctr">
                <a:defRPr/>
              </a:pPr>
              <a:r>
                <a:rPr lang="en-US" sz="1200" dirty="0">
                  <a:solidFill>
                    <a:schemeClr val="tx1">
                      <a:lumMod val="50000"/>
                      <a:lumOff val="50000"/>
                    </a:schemeClr>
                  </a:solidFill>
                  <a:latin typeface="Arial" pitchFamily="34" charset="0"/>
                </a:rPr>
                <a:t>Pharmacy verifies eligibility.</a:t>
              </a:r>
            </a:p>
            <a:p>
              <a:pPr algn="ctr">
                <a:defRPr/>
              </a:pPr>
              <a:endParaRPr lang="en-US" sz="1200" dirty="0">
                <a:solidFill>
                  <a:schemeClr val="tx1">
                    <a:lumMod val="50000"/>
                    <a:lumOff val="50000"/>
                  </a:schemeClr>
                </a:solidFill>
                <a:latin typeface="Arial" pitchFamily="34" charset="0"/>
              </a:endParaRPr>
            </a:p>
            <a:p>
              <a:pPr algn="ctr">
                <a:defRPr/>
              </a:pPr>
              <a:r>
                <a:rPr lang="en-US" sz="1200" dirty="0">
                  <a:solidFill>
                    <a:schemeClr val="tx1">
                      <a:lumMod val="50000"/>
                      <a:lumOff val="50000"/>
                    </a:schemeClr>
                  </a:solidFill>
                  <a:latin typeface="Arial" pitchFamily="34" charset="0"/>
                </a:rPr>
                <a:t>If out of pocket max </a:t>
              </a:r>
              <a:br>
                <a:rPr lang="en-US" sz="1200" dirty="0">
                  <a:solidFill>
                    <a:schemeClr val="tx1">
                      <a:lumMod val="50000"/>
                      <a:lumOff val="50000"/>
                    </a:schemeClr>
                  </a:solidFill>
                  <a:latin typeface="Arial" pitchFamily="34" charset="0"/>
                </a:rPr>
              </a:br>
              <a:r>
                <a:rPr lang="en-US" sz="1200" dirty="0">
                  <a:solidFill>
                    <a:schemeClr val="tx1">
                      <a:lumMod val="50000"/>
                      <a:lumOff val="50000"/>
                    </a:schemeClr>
                  </a:solidFill>
                  <a:latin typeface="Arial" pitchFamily="34" charset="0"/>
                </a:rPr>
                <a:t>is not met, member </a:t>
              </a:r>
              <a:br>
                <a:rPr lang="en-US" sz="1200" dirty="0">
                  <a:solidFill>
                    <a:schemeClr val="tx1">
                      <a:lumMod val="50000"/>
                      <a:lumOff val="50000"/>
                    </a:schemeClr>
                  </a:solidFill>
                  <a:latin typeface="Arial" pitchFamily="34" charset="0"/>
                </a:rPr>
              </a:br>
              <a:r>
                <a:rPr lang="en-US" sz="1200" dirty="0">
                  <a:solidFill>
                    <a:schemeClr val="tx1">
                      <a:lumMod val="50000"/>
                      <a:lumOff val="50000"/>
                    </a:schemeClr>
                  </a:solidFill>
                  <a:latin typeface="Arial" pitchFamily="34" charset="0"/>
                </a:rPr>
                <a:t>can pay using HSA </a:t>
              </a:r>
              <a:br>
                <a:rPr lang="en-US" sz="1200" dirty="0">
                  <a:solidFill>
                    <a:schemeClr val="tx1">
                      <a:lumMod val="50000"/>
                      <a:lumOff val="50000"/>
                    </a:schemeClr>
                  </a:solidFill>
                  <a:latin typeface="Arial" pitchFamily="34" charset="0"/>
                </a:rPr>
              </a:br>
              <a:r>
                <a:rPr lang="en-US" sz="1200" dirty="0">
                  <a:solidFill>
                    <a:schemeClr val="tx1">
                      <a:lumMod val="50000"/>
                      <a:lumOff val="50000"/>
                    </a:schemeClr>
                  </a:solidFill>
                  <a:latin typeface="Arial" pitchFamily="34" charset="0"/>
                </a:rPr>
                <a:t>card or out of pocket.</a:t>
              </a:r>
            </a:p>
          </p:txBody>
        </p:sp>
        <p:cxnSp>
          <p:nvCxnSpPr>
            <p:cNvPr id="29" name="Straight Arrow Connector 28"/>
            <p:cNvCxnSpPr/>
            <p:nvPr/>
          </p:nvCxnSpPr>
          <p:spPr>
            <a:xfrm rot="5400000">
              <a:off x="2400301" y="2894012"/>
              <a:ext cx="609600" cy="3175"/>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p:nvPr/>
          </p:nvCxnSpPr>
          <p:spPr>
            <a:xfrm rot="5400000">
              <a:off x="2322513" y="4800600"/>
              <a:ext cx="763588" cy="1587"/>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sp>
          <p:nvSpPr>
            <p:cNvPr id="37" name="Oval 36"/>
            <p:cNvSpPr/>
            <p:nvPr/>
          </p:nvSpPr>
          <p:spPr>
            <a:xfrm>
              <a:off x="2171700" y="4648200"/>
              <a:ext cx="1066800" cy="3048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b="1" dirty="0"/>
                <a:t>immediate</a:t>
              </a:r>
            </a:p>
          </p:txBody>
        </p:sp>
        <p:cxnSp>
          <p:nvCxnSpPr>
            <p:cNvPr id="42" name="Elbow Connector 41"/>
            <p:cNvCxnSpPr/>
            <p:nvPr/>
          </p:nvCxnSpPr>
          <p:spPr>
            <a:xfrm rot="5400000" flipH="1" flipV="1">
              <a:off x="4152900" y="4495800"/>
              <a:ext cx="1676400" cy="609600"/>
            </a:xfrm>
            <a:prstGeom prst="bentConnector3">
              <a:avLst>
                <a:gd name="adj1" fmla="val 100429"/>
              </a:avLst>
            </a:prstGeom>
            <a:ln>
              <a:solidFill>
                <a:srgbClr val="47227F"/>
              </a:solidFill>
            </a:ln>
          </p:spPr>
          <p:style>
            <a:lnRef idx="2">
              <a:schemeClr val="accent4"/>
            </a:lnRef>
            <a:fillRef idx="0">
              <a:schemeClr val="accent4"/>
            </a:fillRef>
            <a:effectRef idx="1">
              <a:schemeClr val="accent4"/>
            </a:effectRef>
            <a:fontRef idx="minor">
              <a:schemeClr val="tx1"/>
            </a:fontRef>
          </p:style>
        </p:cxnSp>
        <p:cxnSp>
          <p:nvCxnSpPr>
            <p:cNvPr id="48" name="Elbow Connector 47"/>
            <p:cNvCxnSpPr/>
            <p:nvPr/>
          </p:nvCxnSpPr>
          <p:spPr>
            <a:xfrm flipV="1">
              <a:off x="3543300" y="5638800"/>
              <a:ext cx="1143000" cy="304800"/>
            </a:xfrm>
            <a:prstGeom prst="bentConnector3">
              <a:avLst>
                <a:gd name="adj1" fmla="val 99811"/>
              </a:avLst>
            </a:prstGeom>
            <a:ln>
              <a:solidFill>
                <a:srgbClr val="47227F"/>
              </a:solidFill>
            </a:ln>
          </p:spPr>
          <p:style>
            <a:lnRef idx="2">
              <a:schemeClr val="accent4"/>
            </a:lnRef>
            <a:fillRef idx="0">
              <a:schemeClr val="accent4"/>
            </a:fillRef>
            <a:effectRef idx="1">
              <a:schemeClr val="accent4"/>
            </a:effectRef>
            <a:fontRef idx="minor">
              <a:schemeClr val="tx1"/>
            </a:fontRef>
          </p:style>
        </p:cxnSp>
        <p:grpSp>
          <p:nvGrpSpPr>
            <p:cNvPr id="68629" name="Group 46"/>
            <p:cNvGrpSpPr>
              <a:grpSpLocks/>
            </p:cNvGrpSpPr>
            <p:nvPr/>
          </p:nvGrpSpPr>
          <p:grpSpPr bwMode="auto">
            <a:xfrm>
              <a:off x="5372100" y="2590800"/>
              <a:ext cx="381000" cy="2667000"/>
              <a:chOff x="5250712" y="2208212"/>
              <a:chExt cx="381000" cy="3278188"/>
            </a:xfrm>
          </p:grpSpPr>
          <p:cxnSp>
            <p:nvCxnSpPr>
              <p:cNvPr id="33" name="Straight Arrow Connector 32"/>
              <p:cNvCxnSpPr/>
              <p:nvPr/>
            </p:nvCxnSpPr>
            <p:spPr>
              <a:xfrm>
                <a:off x="5250712" y="5484449"/>
                <a:ext cx="381000" cy="1951"/>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cxnSp>
            <p:nvCxnSpPr>
              <p:cNvPr id="34" name="Straight Arrow Connector 33"/>
              <p:cNvCxnSpPr/>
              <p:nvPr/>
            </p:nvCxnSpPr>
            <p:spPr>
              <a:xfrm>
                <a:off x="5250712" y="2208212"/>
                <a:ext cx="381000" cy="1952"/>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cxnSp>
            <p:nvCxnSpPr>
              <p:cNvPr id="35" name="Straight Connector 34"/>
              <p:cNvCxnSpPr/>
              <p:nvPr/>
            </p:nvCxnSpPr>
            <p:spPr>
              <a:xfrm rot="5400000">
                <a:off x="3612593" y="3846331"/>
                <a:ext cx="3276237" cy="0"/>
              </a:xfrm>
              <a:prstGeom prst="line">
                <a:avLst/>
              </a:prstGeom>
              <a:ln>
                <a:solidFill>
                  <a:srgbClr val="47227F"/>
                </a:solidFill>
              </a:ln>
            </p:spPr>
            <p:style>
              <a:lnRef idx="2">
                <a:schemeClr val="accent4"/>
              </a:lnRef>
              <a:fillRef idx="0">
                <a:schemeClr val="accent4"/>
              </a:fillRef>
              <a:effectRef idx="1">
                <a:schemeClr val="accent4"/>
              </a:effectRef>
              <a:fontRef idx="minor">
                <a:schemeClr val="tx1"/>
              </a:fontRef>
            </p:style>
          </p:cxnSp>
        </p:grpSp>
        <p:sp>
          <p:nvSpPr>
            <p:cNvPr id="69" name="Oval 68"/>
            <p:cNvSpPr/>
            <p:nvPr/>
          </p:nvSpPr>
          <p:spPr>
            <a:xfrm>
              <a:off x="4991100" y="3810000"/>
              <a:ext cx="723900" cy="3048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b="1" dirty="0"/>
                <a:t>daily</a:t>
              </a:r>
            </a:p>
          </p:txBody>
        </p:sp>
        <p:cxnSp>
          <p:nvCxnSpPr>
            <p:cNvPr id="55" name="Straight Arrow Connector 54"/>
            <p:cNvCxnSpPr/>
            <p:nvPr/>
          </p:nvCxnSpPr>
          <p:spPr>
            <a:xfrm>
              <a:off x="6667500" y="2589213"/>
              <a:ext cx="800100" cy="1587"/>
            </a:xfrm>
            <a:prstGeom prst="straightConnector1">
              <a:avLst/>
            </a:prstGeom>
            <a:ln>
              <a:solidFill>
                <a:srgbClr val="47227F"/>
              </a:solidFill>
              <a:tailEnd type="arrow"/>
            </a:ln>
          </p:spPr>
          <p:style>
            <a:lnRef idx="2">
              <a:schemeClr val="accent4"/>
            </a:lnRef>
            <a:fillRef idx="0">
              <a:schemeClr val="accent4"/>
            </a:fillRef>
            <a:effectRef idx="1">
              <a:schemeClr val="accent4"/>
            </a:effectRef>
            <a:fontRef idx="minor">
              <a:schemeClr val="tx1"/>
            </a:fontRef>
          </p:style>
        </p:cxnSp>
        <p:sp>
          <p:nvSpPr>
            <p:cNvPr id="58" name="Oval 57"/>
            <p:cNvSpPr/>
            <p:nvPr/>
          </p:nvSpPr>
          <p:spPr>
            <a:xfrm>
              <a:off x="6667500" y="2667000"/>
              <a:ext cx="723900" cy="3048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b="1" dirty="0"/>
                <a:t>daily</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latin typeface="Arial" charset="0"/>
                <a:cs typeface="Arial" charset="0"/>
              </a:rPr>
              <a:t>Member Services</a:t>
            </a:r>
          </a:p>
        </p:txBody>
      </p:sp>
      <p:sp>
        <p:nvSpPr>
          <p:cNvPr id="3" name="Content Placeholder 2"/>
          <p:cNvSpPr>
            <a:spLocks noGrp="1"/>
          </p:cNvSpPr>
          <p:nvPr>
            <p:ph idx="1"/>
          </p:nvPr>
        </p:nvSpPr>
        <p:spPr>
          <a:xfrm>
            <a:off x="457200" y="1646238"/>
            <a:ext cx="8229600" cy="4525962"/>
          </a:xfrm>
        </p:spPr>
        <p:txBody>
          <a:bodyPr/>
          <a:lstStyle/>
          <a:p>
            <a:pPr marL="0" indent="0" algn="ctr" eaLnBrk="1" hangingPunct="1">
              <a:buFontTx/>
              <a:buNone/>
              <a:defRPr/>
            </a:pPr>
            <a:r>
              <a:rPr lang="en-US" dirty="0" smtClean="0"/>
              <a:t>HealthEquity Member Services is available everyday</a:t>
            </a:r>
            <a:r>
              <a:rPr lang="en-US" smtClean="0"/>
              <a:t>, 24/7/365 </a:t>
            </a:r>
            <a:r>
              <a:rPr lang="en-US" dirty="0" smtClean="0"/>
              <a:t>at</a:t>
            </a:r>
            <a:endParaRPr lang="en-US" sz="1100" dirty="0" smtClean="0"/>
          </a:p>
          <a:p>
            <a:pPr marL="0" indent="0" algn="ctr" eaLnBrk="1" hangingPunct="1">
              <a:buFontTx/>
              <a:buNone/>
              <a:defRPr/>
            </a:pPr>
            <a:r>
              <a:rPr lang="en-US" sz="8000" b="1" dirty="0" smtClean="0">
                <a:solidFill>
                  <a:srgbClr val="502690"/>
                </a:solidFill>
                <a:effectLst>
                  <a:outerShdw blurRad="38100" dist="38100" dir="2700000" algn="tl">
                    <a:srgbClr val="000000">
                      <a:alpha val="43137"/>
                    </a:srgbClr>
                  </a:outerShdw>
                </a:effectLst>
              </a:rPr>
              <a:t>866.855.4066</a:t>
            </a:r>
            <a:endParaRPr lang="en-US" sz="900" dirty="0" smtClean="0"/>
          </a:p>
          <a:p>
            <a:pPr marL="0" indent="0" algn="ctr" eaLnBrk="1" hangingPunct="1">
              <a:buFontTx/>
              <a:buNone/>
              <a:defRPr/>
            </a:pPr>
            <a:r>
              <a:rPr lang="en-US" sz="2400" i="1" dirty="0" smtClean="0"/>
              <a:t>Building Health Savings</a:t>
            </a:r>
            <a:r>
              <a:rPr lang="en-US" sz="2400" baseline="30000" dirty="0" smtClean="0"/>
              <a:t>SM</a:t>
            </a:r>
            <a:r>
              <a:rPr lang="en-US" sz="2400" dirty="0" smtClean="0"/>
              <a:t> through</a:t>
            </a:r>
          </a:p>
          <a:p>
            <a:pPr marL="0" indent="0" algn="ctr" eaLnBrk="1" hangingPunct="1">
              <a:buFontTx/>
              <a:buNone/>
              <a:defRPr/>
            </a:pPr>
            <a:r>
              <a:rPr lang="en-US" sz="2400" dirty="0" smtClean="0"/>
              <a:t>Live Service 24/7/365</a:t>
            </a:r>
          </a:p>
          <a:p>
            <a:pPr marL="0" indent="0" algn="ctr" eaLnBrk="1" hangingPunct="1">
              <a:buFontTx/>
              <a:buNone/>
              <a:defRPr/>
            </a:pPr>
            <a:r>
              <a:rPr lang="en-US" sz="2400" dirty="0" smtClean="0"/>
              <a:t>Personalized Savings Strategies</a:t>
            </a:r>
          </a:p>
          <a:p>
            <a:pPr marL="0" indent="0" algn="ctr" eaLnBrk="1" hangingPunct="1">
              <a:buFontTx/>
              <a:buNone/>
              <a:defRPr/>
            </a:pPr>
            <a:r>
              <a:rPr lang="en-US" sz="2400" dirty="0" smtClean="0"/>
              <a:t>Account Integration</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143000" y="2590800"/>
            <a:ext cx="7467600" cy="1295400"/>
          </a:xfrm>
          <a:ln/>
        </p:spPr>
        <p:txBody>
          <a:bodyPr/>
          <a:lstStyle/>
          <a:p>
            <a:r>
              <a:rPr lang="en-US">
                <a:latin typeface="Arial" charset="0"/>
                <a:cs typeface="Arial" charset="0"/>
              </a:rPr>
              <a:t>Questions?</a:t>
            </a:r>
          </a:p>
        </p:txBody>
      </p:sp>
      <p:sp>
        <p:nvSpPr>
          <p:cNvPr id="3" name="Subtitle 2"/>
          <p:cNvSpPr>
            <a:spLocks noGrp="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ChangeArrowheads="1"/>
          </p:cNvSpPr>
          <p:nvPr/>
        </p:nvSpPr>
        <p:spPr bwMode="auto">
          <a:xfrm rot="5400000">
            <a:off x="6248400" y="1905000"/>
            <a:ext cx="6096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864 h 21600"/>
              <a:gd name="T14" fmla="*/ 18183 w 21600"/>
              <a:gd name="T15" fmla="*/ 9294 h 21600"/>
            </a:gdLst>
            <a:ahLst/>
            <a:cxnLst>
              <a:cxn ang="T8">
                <a:pos x="T0" y="T1"/>
              </a:cxn>
              <a:cxn ang="T9">
                <a:pos x="T2" y="T3"/>
              </a:cxn>
              <a:cxn ang="T10">
                <a:pos x="T4" y="T5"/>
              </a:cxn>
              <a:cxn ang="T11">
                <a:pos x="T6" y="T7"/>
              </a:cxn>
            </a:cxnLst>
            <a:rect l="T12" t="T13" r="T14" b="T15"/>
            <a:pathLst>
              <a:path w="21600" h="21600">
                <a:moveTo>
                  <a:pt x="21600" y="6079"/>
                </a:moveTo>
                <a:lnTo>
                  <a:pt x="15139" y="0"/>
                </a:lnTo>
                <a:lnTo>
                  <a:pt x="15139" y="2864"/>
                </a:lnTo>
                <a:lnTo>
                  <a:pt x="12427" y="2864"/>
                </a:lnTo>
                <a:cubicBezTo>
                  <a:pt x="5564" y="2864"/>
                  <a:pt x="0" y="7025"/>
                  <a:pt x="0" y="12158"/>
                </a:cubicBezTo>
                <a:lnTo>
                  <a:pt x="0" y="21600"/>
                </a:lnTo>
                <a:lnTo>
                  <a:pt x="6572" y="21600"/>
                </a:lnTo>
                <a:lnTo>
                  <a:pt x="6572" y="12158"/>
                </a:lnTo>
                <a:cubicBezTo>
                  <a:pt x="6572" y="10576"/>
                  <a:pt x="9193" y="9294"/>
                  <a:pt x="12427" y="9294"/>
                </a:cubicBezTo>
                <a:lnTo>
                  <a:pt x="15139" y="9294"/>
                </a:lnTo>
                <a:lnTo>
                  <a:pt x="15139" y="12158"/>
                </a:lnTo>
                <a:close/>
              </a:path>
            </a:pathLst>
          </a:custGeom>
          <a:solidFill>
            <a:schemeClr val="tx1">
              <a:lumMod val="50000"/>
              <a:lumOff val="50000"/>
            </a:schemeClr>
          </a:solidFill>
          <a:ln>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a:defRPr/>
            </a:pPr>
            <a:endParaRPr lang="en-US" sz="2600" b="1">
              <a:solidFill>
                <a:srgbClr val="FFFFFF"/>
              </a:solidFill>
            </a:endParaRPr>
          </a:p>
        </p:txBody>
      </p:sp>
      <p:sp>
        <p:nvSpPr>
          <p:cNvPr id="10244" name="AutoShape 3"/>
          <p:cNvSpPr>
            <a:spLocks noChangeArrowheads="1"/>
          </p:cNvSpPr>
          <p:nvPr/>
        </p:nvSpPr>
        <p:spPr bwMode="auto">
          <a:xfrm rot="16200000" flipH="1">
            <a:off x="2305050" y="1962150"/>
            <a:ext cx="609600" cy="8001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864 h 21600"/>
              <a:gd name="T14" fmla="*/ 18183 w 21600"/>
              <a:gd name="T15" fmla="*/ 9294 h 21600"/>
            </a:gdLst>
            <a:ahLst/>
            <a:cxnLst>
              <a:cxn ang="T8">
                <a:pos x="T0" y="T1"/>
              </a:cxn>
              <a:cxn ang="T9">
                <a:pos x="T2" y="T3"/>
              </a:cxn>
              <a:cxn ang="T10">
                <a:pos x="T4" y="T5"/>
              </a:cxn>
              <a:cxn ang="T11">
                <a:pos x="T6" y="T7"/>
              </a:cxn>
            </a:cxnLst>
            <a:rect l="T12" t="T13" r="T14" b="T15"/>
            <a:pathLst>
              <a:path w="21600" h="21600">
                <a:moveTo>
                  <a:pt x="21600" y="6079"/>
                </a:moveTo>
                <a:lnTo>
                  <a:pt x="15139" y="0"/>
                </a:lnTo>
                <a:lnTo>
                  <a:pt x="15139" y="2864"/>
                </a:lnTo>
                <a:lnTo>
                  <a:pt x="12427" y="2864"/>
                </a:lnTo>
                <a:cubicBezTo>
                  <a:pt x="5564" y="2864"/>
                  <a:pt x="0" y="7025"/>
                  <a:pt x="0" y="12158"/>
                </a:cubicBezTo>
                <a:lnTo>
                  <a:pt x="0" y="21600"/>
                </a:lnTo>
                <a:lnTo>
                  <a:pt x="6572" y="21600"/>
                </a:lnTo>
                <a:lnTo>
                  <a:pt x="6572" y="12158"/>
                </a:lnTo>
                <a:cubicBezTo>
                  <a:pt x="6572" y="10576"/>
                  <a:pt x="9193" y="9294"/>
                  <a:pt x="12427" y="9294"/>
                </a:cubicBezTo>
                <a:lnTo>
                  <a:pt x="15139" y="9294"/>
                </a:lnTo>
                <a:lnTo>
                  <a:pt x="15139" y="12158"/>
                </a:lnTo>
                <a:close/>
              </a:path>
            </a:pathLst>
          </a:custGeom>
          <a:solidFill>
            <a:schemeClr val="tx1">
              <a:lumMod val="50000"/>
              <a:lumOff val="50000"/>
            </a:schemeClr>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a:defRPr/>
            </a:pPr>
            <a:endParaRPr lang="en-US" sz="2600" b="1">
              <a:solidFill>
                <a:srgbClr val="FFFFFF"/>
              </a:solidFill>
            </a:endParaRPr>
          </a:p>
        </p:txBody>
      </p:sp>
      <p:sp>
        <p:nvSpPr>
          <p:cNvPr id="43011" name="Text Box 4"/>
          <p:cNvSpPr txBox="1">
            <a:spLocks noChangeArrowheads="1"/>
          </p:cNvSpPr>
          <p:nvPr/>
        </p:nvSpPr>
        <p:spPr bwMode="auto">
          <a:xfrm>
            <a:off x="3048000" y="1962150"/>
            <a:ext cx="3124200" cy="400050"/>
          </a:xfrm>
          <a:prstGeom prst="rect">
            <a:avLst/>
          </a:prstGeom>
          <a:noFill/>
          <a:ln w="9525">
            <a:noFill/>
            <a:miter lim="800000"/>
            <a:headEnd/>
            <a:tailEnd/>
          </a:ln>
        </p:spPr>
        <p:txBody>
          <a:bodyPr>
            <a:spAutoFit/>
          </a:bodyPr>
          <a:lstStyle/>
          <a:p>
            <a:pPr algn="ctr">
              <a:spcBef>
                <a:spcPct val="50000"/>
              </a:spcBef>
              <a:spcAft>
                <a:spcPts val="500"/>
              </a:spcAft>
            </a:pPr>
            <a:r>
              <a:rPr lang="en-US" sz="2000" b="1">
                <a:solidFill>
                  <a:srgbClr val="404040"/>
                </a:solidFill>
              </a:rPr>
              <a:t>HSA COMPONENTS</a:t>
            </a:r>
          </a:p>
        </p:txBody>
      </p:sp>
      <p:sp>
        <p:nvSpPr>
          <p:cNvPr id="43012" name="Text Box 8"/>
          <p:cNvSpPr txBox="1">
            <a:spLocks noChangeArrowheads="1"/>
          </p:cNvSpPr>
          <p:nvPr/>
        </p:nvSpPr>
        <p:spPr bwMode="auto">
          <a:xfrm>
            <a:off x="609600" y="5181600"/>
            <a:ext cx="3733800" cy="609600"/>
          </a:xfrm>
          <a:prstGeom prst="rect">
            <a:avLst/>
          </a:prstGeom>
          <a:noFill/>
          <a:ln w="12700" algn="ctr">
            <a:noFill/>
            <a:miter lim="800000"/>
            <a:headEnd/>
            <a:tailEnd/>
          </a:ln>
        </p:spPr>
        <p:txBody>
          <a:bodyPr>
            <a:spAutoFit/>
          </a:bodyPr>
          <a:lstStyle/>
          <a:p>
            <a:pPr algn="ctr" eaLnBrk="0" hangingPunct="0">
              <a:tabLst>
                <a:tab pos="971550" algn="l"/>
              </a:tabLst>
            </a:pPr>
            <a:r>
              <a:rPr lang="en-US" sz="1400" b="1">
                <a:solidFill>
                  <a:srgbClr val="7F7F7F"/>
                </a:solidFill>
              </a:rPr>
              <a:t>Insurance Company</a:t>
            </a:r>
          </a:p>
          <a:p>
            <a:pPr algn="ctr" eaLnBrk="0" hangingPunct="0">
              <a:tabLst>
                <a:tab pos="971550" algn="l"/>
              </a:tabLst>
            </a:pPr>
            <a:r>
              <a:rPr lang="en-US" sz="2000" b="1">
                <a:solidFill>
                  <a:srgbClr val="404040"/>
                </a:solidFill>
              </a:rPr>
              <a:t>HealthAmerica</a:t>
            </a:r>
          </a:p>
        </p:txBody>
      </p:sp>
      <p:sp>
        <p:nvSpPr>
          <p:cNvPr id="43013" name="Text Box 9"/>
          <p:cNvSpPr txBox="1">
            <a:spLocks noChangeArrowheads="1"/>
          </p:cNvSpPr>
          <p:nvPr/>
        </p:nvSpPr>
        <p:spPr bwMode="auto">
          <a:xfrm>
            <a:off x="4876800" y="5181600"/>
            <a:ext cx="3733800" cy="609600"/>
          </a:xfrm>
          <a:prstGeom prst="rect">
            <a:avLst/>
          </a:prstGeom>
          <a:noFill/>
          <a:ln w="12700" algn="ctr">
            <a:noFill/>
            <a:miter lim="800000"/>
            <a:headEnd/>
            <a:tailEnd/>
          </a:ln>
        </p:spPr>
        <p:txBody>
          <a:bodyPr>
            <a:spAutoFit/>
          </a:bodyPr>
          <a:lstStyle/>
          <a:p>
            <a:pPr algn="ctr" eaLnBrk="0" hangingPunct="0">
              <a:tabLst>
                <a:tab pos="971550" algn="l"/>
              </a:tabLst>
            </a:pPr>
            <a:r>
              <a:rPr lang="en-US" sz="1400" b="1">
                <a:solidFill>
                  <a:srgbClr val="7F7F7F"/>
                </a:solidFill>
              </a:rPr>
              <a:t>Financial Custodian</a:t>
            </a:r>
          </a:p>
          <a:p>
            <a:pPr algn="ctr" eaLnBrk="0" hangingPunct="0">
              <a:tabLst>
                <a:tab pos="971550" algn="l"/>
              </a:tabLst>
            </a:pPr>
            <a:r>
              <a:rPr lang="en-US" sz="2000" b="1">
                <a:solidFill>
                  <a:srgbClr val="404040"/>
                </a:solidFill>
              </a:rPr>
              <a:t>HealthEquity</a:t>
            </a:r>
          </a:p>
        </p:txBody>
      </p:sp>
      <p:sp>
        <p:nvSpPr>
          <p:cNvPr id="43014" name="Rectangle 13"/>
          <p:cNvSpPr>
            <a:spLocks noChangeArrowheads="1"/>
          </p:cNvSpPr>
          <p:nvPr/>
        </p:nvSpPr>
        <p:spPr bwMode="auto">
          <a:xfrm>
            <a:off x="152400" y="1447800"/>
            <a:ext cx="8991600" cy="609600"/>
          </a:xfrm>
          <a:prstGeom prst="rect">
            <a:avLst/>
          </a:prstGeom>
          <a:noFill/>
          <a:ln w="9525">
            <a:noFill/>
            <a:miter lim="800000"/>
            <a:headEnd/>
            <a:tailEnd/>
          </a:ln>
        </p:spPr>
        <p:txBody>
          <a:bodyPr anchor="ctr"/>
          <a:lstStyle/>
          <a:p>
            <a:pPr algn="ctr"/>
            <a:endParaRPr lang="en-US" sz="2600" b="1">
              <a:solidFill>
                <a:srgbClr val="000000"/>
              </a:solidFill>
              <a:latin typeface="Verdana" pitchFamily="34" charset="0"/>
            </a:endParaRPr>
          </a:p>
        </p:txBody>
      </p:sp>
      <p:sp>
        <p:nvSpPr>
          <p:cNvPr id="43015" name="Rectangle 14"/>
          <p:cNvSpPr>
            <a:spLocks noGrp="1" noChangeArrowheads="1"/>
          </p:cNvSpPr>
          <p:nvPr>
            <p:ph type="title"/>
          </p:nvPr>
        </p:nvSpPr>
        <p:spPr>
          <a:xfrm>
            <a:off x="914400" y="376238"/>
            <a:ext cx="7162800" cy="766762"/>
          </a:xfrm>
        </p:spPr>
        <p:txBody>
          <a:bodyPr/>
          <a:lstStyle/>
          <a:p>
            <a:pPr eaLnBrk="1" hangingPunct="1"/>
            <a:r>
              <a:rPr lang="en-US" smtClean="0">
                <a:latin typeface="Arial" charset="0"/>
                <a:cs typeface="Arial" charset="0"/>
              </a:rPr>
              <a:t>HSA Requires Qualified Plan</a:t>
            </a:r>
          </a:p>
        </p:txBody>
      </p:sp>
      <p:sp>
        <p:nvSpPr>
          <p:cNvPr id="2" name="Rounded Rectangle 1"/>
          <p:cNvSpPr/>
          <p:nvPr/>
        </p:nvSpPr>
        <p:spPr>
          <a:xfrm>
            <a:off x="609600" y="2743200"/>
            <a:ext cx="3733800" cy="1676400"/>
          </a:xfrm>
          <a:prstGeom prst="roundRect">
            <a:avLst>
              <a:gd name="adj" fmla="val 10607"/>
            </a:avLst>
          </a:prstGeom>
          <a:solidFill>
            <a:schemeClr val="accent1"/>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600" b="1" dirty="0">
              <a:solidFill>
                <a:srgbClr val="FFFFFF"/>
              </a:solidFill>
            </a:endParaRPr>
          </a:p>
        </p:txBody>
      </p:sp>
      <p:sp>
        <p:nvSpPr>
          <p:cNvPr id="17" name="Rounded Rectangle 16"/>
          <p:cNvSpPr/>
          <p:nvPr/>
        </p:nvSpPr>
        <p:spPr>
          <a:xfrm>
            <a:off x="4876800" y="2743200"/>
            <a:ext cx="3733800" cy="1676400"/>
          </a:xfrm>
          <a:prstGeom prst="roundRect">
            <a:avLst>
              <a:gd name="adj" fmla="val 10607"/>
            </a:avLst>
          </a:prstGeom>
          <a:solidFill>
            <a:srgbClr val="55298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600" b="1" dirty="0">
              <a:solidFill>
                <a:srgbClr val="FFFFFF"/>
              </a:solidFill>
            </a:endParaRPr>
          </a:p>
        </p:txBody>
      </p:sp>
      <p:sp>
        <p:nvSpPr>
          <p:cNvPr id="3" name="TextBox 2"/>
          <p:cNvSpPr txBox="1"/>
          <p:nvPr/>
        </p:nvSpPr>
        <p:spPr>
          <a:xfrm>
            <a:off x="609600" y="3048000"/>
            <a:ext cx="3733800" cy="1255713"/>
          </a:xfrm>
          <a:prstGeom prst="rect">
            <a:avLst/>
          </a:prstGeom>
          <a:noFill/>
        </p:spPr>
        <p:txBody>
          <a:bodyPr>
            <a:spAutoFit/>
          </a:bodyPr>
          <a:lstStyle/>
          <a:p>
            <a:pPr marL="342900" indent="-342900" algn="ctr">
              <a:spcBef>
                <a:spcPct val="20000"/>
              </a:spcBef>
              <a:defRPr/>
            </a:pPr>
            <a:r>
              <a:rPr lang="en-US" sz="2400" b="1" dirty="0">
                <a:solidFill>
                  <a:srgbClr val="FFFFFF"/>
                </a:solidFill>
                <a:latin typeface="Arial"/>
              </a:rPr>
              <a:t>QHDHP</a:t>
            </a:r>
          </a:p>
          <a:p>
            <a:pPr marL="342900" indent="-342900" algn="ctr">
              <a:spcBef>
                <a:spcPct val="20000"/>
              </a:spcBef>
              <a:defRPr/>
            </a:pPr>
            <a:r>
              <a:rPr lang="en-US" sz="1300" dirty="0">
                <a:solidFill>
                  <a:srgbClr val="FFFFFF"/>
                </a:solidFill>
                <a:latin typeface="Arial"/>
              </a:rPr>
              <a:t>Low-Premium, High-Deductible Health Plan</a:t>
            </a:r>
          </a:p>
          <a:p>
            <a:pPr marL="342900" indent="-342900" algn="ctr">
              <a:spcBef>
                <a:spcPct val="20000"/>
              </a:spcBef>
              <a:defRPr/>
            </a:pPr>
            <a:endParaRPr lang="en-US" sz="800" dirty="0">
              <a:solidFill>
                <a:srgbClr val="FFFFFF"/>
              </a:solidFill>
              <a:latin typeface="Arial"/>
            </a:endParaRPr>
          </a:p>
          <a:p>
            <a:pPr marL="342900" indent="-342900" algn="ctr">
              <a:spcBef>
                <a:spcPct val="20000"/>
              </a:spcBef>
              <a:defRPr/>
            </a:pPr>
            <a:r>
              <a:rPr lang="en-US" sz="1200" dirty="0">
                <a:solidFill>
                  <a:srgbClr val="FFFFFF"/>
                </a:solidFill>
                <a:latin typeface="Arial"/>
              </a:rPr>
              <a:t>THE INSURANCE PIECE</a:t>
            </a:r>
          </a:p>
          <a:p>
            <a:pPr algn="ctr">
              <a:defRPr/>
            </a:pPr>
            <a:endParaRPr lang="en-US" sz="1200" b="1" dirty="0">
              <a:solidFill>
                <a:srgbClr val="FFFFFF"/>
              </a:solidFill>
              <a:latin typeface="Arial"/>
            </a:endParaRPr>
          </a:p>
        </p:txBody>
      </p:sp>
      <p:sp>
        <p:nvSpPr>
          <p:cNvPr id="43019" name="TextBox 3"/>
          <p:cNvSpPr txBox="1">
            <a:spLocks noChangeArrowheads="1"/>
          </p:cNvSpPr>
          <p:nvPr/>
        </p:nvSpPr>
        <p:spPr bwMode="auto">
          <a:xfrm>
            <a:off x="5029200" y="3048000"/>
            <a:ext cx="3429000" cy="1439863"/>
          </a:xfrm>
          <a:prstGeom prst="rect">
            <a:avLst/>
          </a:prstGeom>
          <a:noFill/>
          <a:ln w="9525">
            <a:noFill/>
            <a:miter lim="800000"/>
            <a:headEnd/>
            <a:tailEnd/>
          </a:ln>
        </p:spPr>
        <p:txBody>
          <a:bodyPr>
            <a:spAutoFit/>
          </a:bodyPr>
          <a:lstStyle/>
          <a:p>
            <a:pPr algn="ctr">
              <a:spcBef>
                <a:spcPct val="20000"/>
              </a:spcBef>
              <a:tabLst>
                <a:tab pos="571500" algn="l"/>
              </a:tabLst>
            </a:pPr>
            <a:r>
              <a:rPr lang="en-US" sz="2400" b="1">
                <a:solidFill>
                  <a:srgbClr val="FFFFFF"/>
                </a:solidFill>
              </a:rPr>
              <a:t>HSA</a:t>
            </a:r>
          </a:p>
          <a:p>
            <a:pPr algn="ctr">
              <a:spcBef>
                <a:spcPct val="20000"/>
              </a:spcBef>
              <a:tabLst>
                <a:tab pos="571500" algn="l"/>
              </a:tabLst>
            </a:pPr>
            <a:r>
              <a:rPr lang="en-US" sz="1300">
                <a:solidFill>
                  <a:srgbClr val="FFFFFF"/>
                </a:solidFill>
              </a:rPr>
              <a:t>Health Savings Account</a:t>
            </a:r>
          </a:p>
          <a:p>
            <a:pPr algn="ctr">
              <a:spcBef>
                <a:spcPct val="20000"/>
              </a:spcBef>
              <a:tabLst>
                <a:tab pos="571500" algn="l"/>
              </a:tabLst>
            </a:pPr>
            <a:endParaRPr lang="en-US" sz="800">
              <a:solidFill>
                <a:srgbClr val="FFFFFF"/>
              </a:solidFill>
            </a:endParaRPr>
          </a:p>
          <a:p>
            <a:pPr algn="ctr">
              <a:spcBef>
                <a:spcPct val="20000"/>
              </a:spcBef>
              <a:tabLst>
                <a:tab pos="571500" algn="l"/>
              </a:tabLst>
            </a:pPr>
            <a:r>
              <a:rPr lang="en-US" sz="1200">
                <a:solidFill>
                  <a:srgbClr val="FFFFFF"/>
                </a:solidFill>
              </a:rPr>
              <a:t>THE ACCOUNT USED TO FUND </a:t>
            </a:r>
            <a:br>
              <a:rPr lang="en-US" sz="1200">
                <a:solidFill>
                  <a:srgbClr val="FFFFFF"/>
                </a:solidFill>
              </a:rPr>
            </a:br>
            <a:r>
              <a:rPr lang="en-US" sz="1200">
                <a:solidFill>
                  <a:srgbClr val="FFFFFF"/>
                </a:solidFill>
              </a:rPr>
              <a:t>THE DEDUCTIBLE—TAX-FREE</a:t>
            </a:r>
          </a:p>
          <a:p>
            <a:pPr algn="ctr">
              <a:tabLst>
                <a:tab pos="571500" algn="l"/>
              </a:tabLst>
            </a:pPr>
            <a:endParaRPr lang="en-US" sz="1200" b="1">
              <a:solidFill>
                <a:srgbClr val="FFFFFF"/>
              </a:solidFill>
            </a:endParaRPr>
          </a:p>
        </p:txBody>
      </p:sp>
      <p:sp>
        <p:nvSpPr>
          <p:cNvPr id="7" name="Down Arrow 6"/>
          <p:cNvSpPr/>
          <p:nvPr/>
        </p:nvSpPr>
        <p:spPr>
          <a:xfrm>
            <a:off x="6477000" y="4572000"/>
            <a:ext cx="533400" cy="381000"/>
          </a:xfrm>
          <a:prstGeom prst="downArrow">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sp>
        <p:nvSpPr>
          <p:cNvPr id="21" name="Down Arrow 20"/>
          <p:cNvSpPr/>
          <p:nvPr/>
        </p:nvSpPr>
        <p:spPr>
          <a:xfrm>
            <a:off x="2209800" y="4572000"/>
            <a:ext cx="533400" cy="381000"/>
          </a:xfrm>
          <a:prstGeom prst="downArrow">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2600" b="1">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idx="4294967295"/>
          </p:nvPr>
        </p:nvSpPr>
        <p:spPr/>
        <p:txBody>
          <a:bodyPr/>
          <a:lstStyle/>
          <a:p>
            <a:pPr eaLnBrk="1" hangingPunct="1"/>
            <a:r>
              <a:rPr lang="en-US" smtClean="0">
                <a:latin typeface="Arial" charset="0"/>
                <a:cs typeface="Arial" charset="0"/>
              </a:rPr>
              <a:t>What Makes a Q-Plan Different?</a:t>
            </a:r>
          </a:p>
        </p:txBody>
      </p:sp>
      <p:sp>
        <p:nvSpPr>
          <p:cNvPr id="45058" name="Rectangle 3"/>
          <p:cNvSpPr>
            <a:spLocks noGrp="1" noChangeArrowheads="1"/>
          </p:cNvSpPr>
          <p:nvPr>
            <p:ph type="body" idx="4294967295"/>
          </p:nvPr>
        </p:nvSpPr>
        <p:spPr/>
        <p:txBody>
          <a:bodyPr/>
          <a:lstStyle/>
          <a:p>
            <a:pPr eaLnBrk="1" hangingPunct="1"/>
            <a:r>
              <a:rPr lang="en-US" sz="2400" i="1" u="sng" smtClean="0"/>
              <a:t>Every</a:t>
            </a:r>
            <a:r>
              <a:rPr lang="en-US" sz="2400" smtClean="0"/>
              <a:t> medical and pharmacy claim is subject to the deductible.</a:t>
            </a:r>
          </a:p>
          <a:p>
            <a:pPr eaLnBrk="1" hangingPunct="1"/>
            <a:endParaRPr lang="en-US" sz="2400" smtClean="0"/>
          </a:p>
          <a:p>
            <a:pPr eaLnBrk="1" hangingPunct="1"/>
            <a:r>
              <a:rPr lang="en-US" sz="2400" smtClean="0"/>
              <a:t>Copays and coinsurance do not come into play until after the deductible is met.</a:t>
            </a:r>
          </a:p>
          <a:p>
            <a:pPr eaLnBrk="1" hangingPunct="1"/>
            <a:endParaRPr lang="en-US" sz="2400" smtClean="0"/>
          </a:p>
          <a:p>
            <a:pPr eaLnBrk="1" hangingPunct="1"/>
            <a:r>
              <a:rPr lang="en-US" sz="2400" smtClean="0"/>
              <a:t>A(n) employee + dependents must meet the entire “family” deductible.</a:t>
            </a:r>
          </a:p>
          <a:p>
            <a:pPr eaLnBrk="1" hangingPunct="1"/>
            <a:endParaRPr lang="en-US" sz="2400" smtClean="0"/>
          </a:p>
          <a:p>
            <a:pPr eaLnBrk="1" hangingPunct="1"/>
            <a:r>
              <a:rPr lang="en-US" sz="2400" smtClean="0"/>
              <a:t>Eligible to be paired with a Health Savings Account.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914400" y="457200"/>
            <a:ext cx="7772400" cy="766763"/>
          </a:xfrm>
        </p:spPr>
        <p:txBody>
          <a:bodyPr/>
          <a:lstStyle/>
          <a:p>
            <a:pPr eaLnBrk="1" hangingPunct="1"/>
            <a:r>
              <a:rPr lang="en-US" smtClean="0">
                <a:latin typeface="Arial" charset="0"/>
                <a:cs typeface="Arial" charset="0"/>
              </a:rPr>
              <a:t>What Is an HSA?</a:t>
            </a:r>
          </a:p>
        </p:txBody>
      </p:sp>
      <p:sp>
        <p:nvSpPr>
          <p:cNvPr id="5" name="Content Placeholder 4"/>
          <p:cNvSpPr>
            <a:spLocks noGrp="1"/>
          </p:cNvSpPr>
          <p:nvPr>
            <p:ph idx="4294967295"/>
          </p:nvPr>
        </p:nvSpPr>
        <p:spPr>
          <a:xfrm>
            <a:off x="0" y="1704975"/>
            <a:ext cx="7212013" cy="1952625"/>
          </a:xfrm>
        </p:spPr>
        <p:txBody>
          <a:bodyPr/>
          <a:lstStyle/>
          <a:p>
            <a:pPr eaLnBrk="1" hangingPunct="1"/>
            <a:r>
              <a:rPr lang="en-US" sz="2400" smtClean="0"/>
              <a:t>Savings account that you own and:</a:t>
            </a:r>
          </a:p>
          <a:p>
            <a:pPr lvl="1" eaLnBrk="1" hangingPunct="1"/>
            <a:r>
              <a:rPr lang="en-US" sz="1800" smtClean="0"/>
              <a:t>Can use to pay for qualified medical expenses</a:t>
            </a:r>
          </a:p>
          <a:p>
            <a:pPr lvl="1" eaLnBrk="1" hangingPunct="1"/>
            <a:r>
              <a:rPr lang="en-US" sz="1800" smtClean="0"/>
              <a:t>Earn interest on</a:t>
            </a:r>
          </a:p>
          <a:p>
            <a:pPr lvl="1" eaLnBrk="1" hangingPunct="1"/>
            <a:r>
              <a:rPr lang="en-US" sz="1800" smtClean="0"/>
              <a:t>Can invest when a certain threshold is met</a:t>
            </a:r>
          </a:p>
        </p:txBody>
      </p:sp>
      <p:grpSp>
        <p:nvGrpSpPr>
          <p:cNvPr id="48131" name="Group 1"/>
          <p:cNvGrpSpPr>
            <a:grpSpLocks/>
          </p:cNvGrpSpPr>
          <p:nvPr/>
        </p:nvGrpSpPr>
        <p:grpSpPr bwMode="auto">
          <a:xfrm>
            <a:off x="1066800" y="3352800"/>
            <a:ext cx="7010400" cy="2514600"/>
            <a:chOff x="990600" y="4238625"/>
            <a:chExt cx="7010400" cy="1066800"/>
          </a:xfrm>
        </p:grpSpPr>
        <p:sp>
          <p:nvSpPr>
            <p:cNvPr id="21" name="Rounded Rectangle 20"/>
            <p:cNvSpPr/>
            <p:nvPr/>
          </p:nvSpPr>
          <p:spPr>
            <a:xfrm>
              <a:off x="6172200" y="4238625"/>
              <a:ext cx="1828800" cy="1066800"/>
            </a:xfrm>
            <a:prstGeom prst="roundRect">
              <a:avLst>
                <a:gd name="adj" fmla="val 10607"/>
              </a:avLst>
            </a:prstGeom>
            <a:solidFill>
              <a:schemeClr val="accent6"/>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Rounded Rectangle 17"/>
            <p:cNvSpPr/>
            <p:nvPr/>
          </p:nvSpPr>
          <p:spPr>
            <a:xfrm>
              <a:off x="3581400" y="4238625"/>
              <a:ext cx="1828800" cy="1066800"/>
            </a:xfrm>
            <a:prstGeom prst="roundRect">
              <a:avLst>
                <a:gd name="adj" fmla="val 10607"/>
              </a:avLst>
            </a:prstGeom>
            <a:solidFill>
              <a:srgbClr val="47227F"/>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p>
          </p:txBody>
        </p:sp>
        <p:sp>
          <p:nvSpPr>
            <p:cNvPr id="9" name="Right Arrow 8"/>
            <p:cNvSpPr/>
            <p:nvPr/>
          </p:nvSpPr>
          <p:spPr>
            <a:xfrm>
              <a:off x="2971800" y="4608368"/>
              <a:ext cx="457200" cy="327314"/>
            </a:xfrm>
            <a:prstGeom prst="rightArrow">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anchor="ctr"/>
            <a:lstStyle/>
            <a:p>
              <a:pPr>
                <a:defRPr/>
              </a:pPr>
              <a:endParaRPr lang="en-US" dirty="0"/>
            </a:p>
          </p:txBody>
        </p:sp>
        <p:sp>
          <p:nvSpPr>
            <p:cNvPr id="26" name="TextBox 25"/>
            <p:cNvSpPr txBox="1">
              <a:spLocks noChangeArrowheads="1"/>
            </p:cNvSpPr>
            <p:nvPr/>
          </p:nvSpPr>
          <p:spPr bwMode="auto">
            <a:xfrm>
              <a:off x="6172200" y="4238625"/>
              <a:ext cx="1828800" cy="1066800"/>
            </a:xfrm>
            <a:prstGeom prst="rect">
              <a:avLst/>
            </a:prstGeom>
            <a:noFill/>
            <a:ln w="9525">
              <a:noFill/>
              <a:miter lim="800000"/>
              <a:headEnd/>
              <a:tailEnd/>
            </a:ln>
          </p:spPr>
          <p:txBody>
            <a:bodyPr anchor="ctr"/>
            <a:lstStyle/>
            <a:p>
              <a:pPr algn="ctr">
                <a:defRPr/>
              </a:pPr>
              <a:r>
                <a:rPr lang="en-US" sz="2400" b="1" dirty="0">
                  <a:solidFill>
                    <a:schemeClr val="bg1"/>
                  </a:solidFill>
                  <a:latin typeface="+mn-lt"/>
                </a:rPr>
                <a:t>Qualified </a:t>
              </a:r>
            </a:p>
            <a:p>
              <a:pPr algn="ctr">
                <a:defRPr/>
              </a:pPr>
              <a:r>
                <a:rPr lang="en-US" sz="2400" b="1" dirty="0">
                  <a:solidFill>
                    <a:schemeClr val="bg1"/>
                  </a:solidFill>
                  <a:latin typeface="+mn-lt"/>
                </a:rPr>
                <a:t>Medical </a:t>
              </a:r>
              <a:br>
                <a:rPr lang="en-US" sz="2400" b="1" dirty="0">
                  <a:solidFill>
                    <a:schemeClr val="bg1"/>
                  </a:solidFill>
                  <a:latin typeface="+mn-lt"/>
                </a:rPr>
              </a:br>
              <a:r>
                <a:rPr lang="en-US" sz="2400" b="1" dirty="0">
                  <a:solidFill>
                    <a:schemeClr val="bg1"/>
                  </a:solidFill>
                  <a:latin typeface="+mn-lt"/>
                </a:rPr>
                <a:t>Expense</a:t>
              </a:r>
            </a:p>
          </p:txBody>
        </p:sp>
        <p:sp>
          <p:nvSpPr>
            <p:cNvPr id="14" name="Rectangle 13"/>
            <p:cNvSpPr>
              <a:spLocks noChangeArrowheads="1"/>
            </p:cNvSpPr>
            <p:nvPr/>
          </p:nvSpPr>
          <p:spPr bwMode="auto">
            <a:xfrm>
              <a:off x="3657600" y="4238625"/>
              <a:ext cx="1697038" cy="1066800"/>
            </a:xfrm>
            <a:prstGeom prst="rect">
              <a:avLst/>
            </a:prstGeom>
            <a:noFill/>
            <a:ln w="9525">
              <a:noFill/>
              <a:miter lim="800000"/>
              <a:headEnd/>
              <a:tailEnd/>
            </a:ln>
          </p:spPr>
          <p:txBody>
            <a:bodyPr anchor="ctr"/>
            <a:lstStyle/>
            <a:p>
              <a:pPr algn="ctr">
                <a:defRPr/>
              </a:pPr>
              <a:r>
                <a:rPr lang="en-US" sz="2400" b="1" dirty="0">
                  <a:solidFill>
                    <a:schemeClr val="bg1"/>
                  </a:solidFill>
                  <a:latin typeface="+mn-lt"/>
                </a:rPr>
                <a:t>Your HSA </a:t>
              </a:r>
            </a:p>
          </p:txBody>
        </p:sp>
        <p:sp>
          <p:nvSpPr>
            <p:cNvPr id="16" name="Rounded Rectangle 15"/>
            <p:cNvSpPr/>
            <p:nvPr/>
          </p:nvSpPr>
          <p:spPr>
            <a:xfrm>
              <a:off x="990600" y="4238625"/>
              <a:ext cx="1828800" cy="1066800"/>
            </a:xfrm>
            <a:prstGeom prst="roundRect">
              <a:avLst>
                <a:gd name="adj" fmla="val 10607"/>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TextBox 19"/>
            <p:cNvSpPr txBox="1">
              <a:spLocks noChangeArrowheads="1"/>
            </p:cNvSpPr>
            <p:nvPr/>
          </p:nvSpPr>
          <p:spPr bwMode="auto">
            <a:xfrm>
              <a:off x="990600" y="4238625"/>
              <a:ext cx="1828800" cy="1066800"/>
            </a:xfrm>
            <a:prstGeom prst="rect">
              <a:avLst/>
            </a:prstGeom>
            <a:noFill/>
            <a:ln w="9525">
              <a:noFill/>
              <a:miter lim="800000"/>
              <a:headEnd/>
              <a:tailEnd/>
            </a:ln>
          </p:spPr>
          <p:txBody>
            <a:bodyPr anchor="ctr"/>
            <a:lstStyle/>
            <a:p>
              <a:pPr algn="ctr">
                <a:defRPr/>
              </a:pPr>
              <a:r>
                <a:rPr lang="en-US" sz="2400" b="1" dirty="0">
                  <a:solidFill>
                    <a:schemeClr val="bg1"/>
                  </a:solidFill>
                  <a:latin typeface="+mn-lt"/>
                </a:rPr>
                <a:t>You and/or</a:t>
              </a:r>
              <a:br>
                <a:rPr lang="en-US" sz="2400" b="1" dirty="0">
                  <a:solidFill>
                    <a:schemeClr val="bg1"/>
                  </a:solidFill>
                  <a:latin typeface="+mn-lt"/>
                </a:rPr>
              </a:br>
              <a:r>
                <a:rPr lang="en-US" sz="2400" b="1" dirty="0">
                  <a:solidFill>
                    <a:schemeClr val="bg1"/>
                  </a:solidFill>
                  <a:latin typeface="+mn-lt"/>
                </a:rPr>
                <a:t>Employer Contribute</a:t>
              </a:r>
            </a:p>
          </p:txBody>
        </p:sp>
        <p:sp>
          <p:nvSpPr>
            <p:cNvPr id="22" name="Right Arrow 21"/>
            <p:cNvSpPr/>
            <p:nvPr/>
          </p:nvSpPr>
          <p:spPr>
            <a:xfrm>
              <a:off x="5562600" y="4608368"/>
              <a:ext cx="457200" cy="327314"/>
            </a:xfrm>
            <a:prstGeom prst="rightArrow">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anchor="ctr"/>
            <a:lstStyle/>
            <a:p>
              <a:pP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Arial" charset="0"/>
                <a:cs typeface="Arial" charset="0"/>
              </a:rPr>
              <a:t>Am I Eligible?</a:t>
            </a:r>
          </a:p>
        </p:txBody>
      </p:sp>
      <p:sp>
        <p:nvSpPr>
          <p:cNvPr id="50178" name="TextBox 4"/>
          <p:cNvSpPr txBox="1">
            <a:spLocks noChangeArrowheads="1"/>
          </p:cNvSpPr>
          <p:nvPr/>
        </p:nvSpPr>
        <p:spPr bwMode="auto">
          <a:xfrm>
            <a:off x="1219200" y="1981200"/>
            <a:ext cx="184150" cy="369888"/>
          </a:xfrm>
          <a:prstGeom prst="rect">
            <a:avLst/>
          </a:prstGeom>
          <a:noFill/>
          <a:ln w="9525">
            <a:noFill/>
            <a:miter lim="800000"/>
            <a:headEnd/>
            <a:tailEnd/>
          </a:ln>
        </p:spPr>
        <p:txBody>
          <a:bodyPr wrap="none">
            <a:spAutoFit/>
          </a:bodyPr>
          <a:lstStyle/>
          <a:p>
            <a:endParaRPr lang="en-US">
              <a:cs typeface="Arial" charset="0"/>
            </a:endParaRPr>
          </a:p>
        </p:txBody>
      </p:sp>
      <p:pic>
        <p:nvPicPr>
          <p:cNvPr id="50179" name="Picture 2"/>
          <p:cNvPicPr>
            <a:picLocks noChangeAspect="1" noChangeArrowheads="1"/>
          </p:cNvPicPr>
          <p:nvPr/>
        </p:nvPicPr>
        <p:blipFill>
          <a:blip r:embed="rId3" cstate="print"/>
          <a:srcRect/>
          <a:stretch>
            <a:fillRect/>
          </a:stretch>
        </p:blipFill>
        <p:spPr bwMode="auto">
          <a:xfrm>
            <a:off x="4876800" y="1866900"/>
            <a:ext cx="3810000" cy="2857500"/>
          </a:xfrm>
          <a:prstGeom prst="rect">
            <a:avLst/>
          </a:prstGeom>
          <a:noFill/>
          <a:ln w="9525">
            <a:noFill/>
            <a:miter lim="800000"/>
            <a:headEnd/>
            <a:tailEnd/>
          </a:ln>
        </p:spPr>
      </p:pic>
      <p:sp>
        <p:nvSpPr>
          <p:cNvPr id="16389" name="TextBox 5"/>
          <p:cNvSpPr txBox="1">
            <a:spLocks noChangeArrowheads="1"/>
          </p:cNvSpPr>
          <p:nvPr/>
        </p:nvSpPr>
        <p:spPr bwMode="auto">
          <a:xfrm>
            <a:off x="723900" y="1676400"/>
            <a:ext cx="5676900" cy="3970318"/>
          </a:xfrm>
          <a:prstGeom prst="rect">
            <a:avLst/>
          </a:prstGeom>
          <a:noFill/>
          <a:ln w="9525">
            <a:noFill/>
            <a:miter lim="800000"/>
            <a:headEnd/>
            <a:tailEnd/>
          </a:ln>
        </p:spPr>
        <p:txBody>
          <a:bodyPr>
            <a:spAutoFit/>
          </a:bodyPr>
          <a:lstStyle/>
          <a:p>
            <a:pPr>
              <a:defRPr/>
            </a:pPr>
            <a:r>
              <a:rPr lang="en-US" dirty="0">
                <a:latin typeface="Arial" pitchFamily="34" charset="0"/>
                <a:cs typeface="Arial" charset="0"/>
              </a:rPr>
              <a:t>To qualify for an HSA an individual:</a:t>
            </a:r>
          </a:p>
          <a:p>
            <a:pPr>
              <a:defRPr/>
            </a:pPr>
            <a:endParaRPr lang="en-US" dirty="0">
              <a:latin typeface="Arial" pitchFamily="34" charset="0"/>
              <a:cs typeface="Arial" charset="0"/>
            </a:endParaRPr>
          </a:p>
          <a:p>
            <a:pPr marL="287338" indent="-287338">
              <a:buFont typeface="Arial" pitchFamily="34" charset="0"/>
              <a:buChar char="•"/>
              <a:defRPr/>
            </a:pPr>
            <a:r>
              <a:rPr lang="en-US" dirty="0">
                <a:latin typeface="Arial" pitchFamily="34" charset="0"/>
                <a:cs typeface="Arial" charset="0"/>
              </a:rPr>
              <a:t>Must be covered by a qualified high-deductible health plan (HDHP)</a:t>
            </a:r>
          </a:p>
          <a:p>
            <a:pPr marL="287338" indent="-287338">
              <a:buFont typeface="Arial" pitchFamily="34" charset="0"/>
              <a:buChar char="•"/>
              <a:defRPr/>
            </a:pPr>
            <a:endParaRPr lang="en-US" dirty="0">
              <a:latin typeface="Arial" pitchFamily="34" charset="0"/>
              <a:cs typeface="Arial" charset="0"/>
            </a:endParaRPr>
          </a:p>
          <a:p>
            <a:pPr marL="287338" indent="-287338">
              <a:buFont typeface="Arial" pitchFamily="34" charset="0"/>
              <a:buChar char="•"/>
              <a:defRPr/>
            </a:pPr>
            <a:r>
              <a:rPr lang="en-US" dirty="0">
                <a:latin typeface="Arial" pitchFamily="34" charset="0"/>
                <a:cs typeface="Arial" charset="0"/>
              </a:rPr>
              <a:t>Must be 18 years or older</a:t>
            </a:r>
          </a:p>
          <a:p>
            <a:pPr marL="287338" indent="-287338">
              <a:buFont typeface="Arial" pitchFamily="34" charset="0"/>
              <a:buChar char="•"/>
              <a:defRPr/>
            </a:pPr>
            <a:endParaRPr lang="en-US" dirty="0">
              <a:latin typeface="Arial" pitchFamily="34" charset="0"/>
              <a:cs typeface="Arial" charset="0"/>
            </a:endParaRPr>
          </a:p>
          <a:p>
            <a:pPr marL="287338" indent="-287338">
              <a:buFont typeface="Arial" pitchFamily="34" charset="0"/>
              <a:buChar char="•"/>
              <a:defRPr/>
            </a:pPr>
            <a:r>
              <a:rPr lang="en-US" dirty="0">
                <a:latin typeface="Arial" pitchFamily="34" charset="0"/>
                <a:cs typeface="Arial" charset="0"/>
              </a:rPr>
              <a:t>Cannot be enrolled in Medicare</a:t>
            </a:r>
          </a:p>
          <a:p>
            <a:pPr marL="287338" indent="-287338">
              <a:buFont typeface="Arial" pitchFamily="34" charset="0"/>
              <a:buChar char="•"/>
              <a:defRPr/>
            </a:pPr>
            <a:endParaRPr lang="en-US" dirty="0">
              <a:latin typeface="Arial" pitchFamily="34" charset="0"/>
              <a:cs typeface="Arial" charset="0"/>
            </a:endParaRPr>
          </a:p>
          <a:p>
            <a:pPr marL="287338" indent="-287338">
              <a:buFont typeface="Arial" pitchFamily="34" charset="0"/>
              <a:buChar char="•"/>
              <a:defRPr/>
            </a:pPr>
            <a:r>
              <a:rPr lang="en-US" dirty="0">
                <a:latin typeface="Arial" pitchFamily="34" charset="0"/>
                <a:cs typeface="Arial" charset="0"/>
              </a:rPr>
              <a:t>Cannot be claimed as a dependent on someone else's tax return</a:t>
            </a:r>
          </a:p>
          <a:p>
            <a:pPr marL="287338" indent="-287338">
              <a:buFont typeface="Arial" pitchFamily="34" charset="0"/>
              <a:buChar char="•"/>
              <a:defRPr/>
            </a:pPr>
            <a:endParaRPr lang="en-US" dirty="0">
              <a:latin typeface="Arial" pitchFamily="34" charset="0"/>
              <a:cs typeface="Arial" charset="0"/>
            </a:endParaRPr>
          </a:p>
          <a:p>
            <a:pPr marL="287338" indent="-287338">
              <a:buFont typeface="Arial" pitchFamily="34" charset="0"/>
              <a:buChar char="•"/>
              <a:defRPr/>
            </a:pPr>
            <a:r>
              <a:rPr lang="en-US" dirty="0">
                <a:latin typeface="Arial" pitchFamily="34" charset="0"/>
                <a:cs typeface="Arial" charset="0"/>
              </a:rPr>
              <a:t>Have no other health coverage except what is permitted by the IRS as other health </a:t>
            </a:r>
            <a:r>
              <a:rPr lang="en-US" dirty="0" smtClean="0">
                <a:latin typeface="Arial" pitchFamily="34" charset="0"/>
                <a:cs typeface="Arial" charset="0"/>
              </a:rPr>
              <a:t>coverage</a:t>
            </a:r>
            <a:endParaRPr lang="en-US" dirty="0">
              <a:latin typeface="Arial"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latin typeface="Arial" charset="0"/>
                <a:cs typeface="Arial" charset="0"/>
              </a:rPr>
              <a:t>Contribute To Your HSA</a:t>
            </a:r>
          </a:p>
        </p:txBody>
      </p:sp>
      <p:sp>
        <p:nvSpPr>
          <p:cNvPr id="52226" name="Content Placeholder 1"/>
          <p:cNvSpPr>
            <a:spLocks noGrp="1"/>
          </p:cNvSpPr>
          <p:nvPr>
            <p:ph idx="1"/>
          </p:nvPr>
        </p:nvSpPr>
        <p:spPr>
          <a:xfrm>
            <a:off x="419100" y="1646238"/>
            <a:ext cx="8305800" cy="563562"/>
          </a:xfrm>
        </p:spPr>
        <p:txBody>
          <a:bodyPr/>
          <a:lstStyle/>
          <a:p>
            <a:pPr marL="0" indent="0" algn="ctr" eaLnBrk="1" hangingPunct="1">
              <a:buFontTx/>
              <a:buNone/>
            </a:pPr>
            <a:r>
              <a:rPr lang="en-US" sz="2000" smtClean="0">
                <a:solidFill>
                  <a:schemeClr val="tx1"/>
                </a:solidFill>
              </a:rPr>
              <a:t>The IRS allows you to make annual tax-free contributions to your HSA.</a:t>
            </a:r>
            <a:endParaRPr lang="en-US" sz="1800" smtClean="0"/>
          </a:p>
        </p:txBody>
      </p:sp>
      <p:grpSp>
        <p:nvGrpSpPr>
          <p:cNvPr id="52227" name="Group 6"/>
          <p:cNvGrpSpPr>
            <a:grpSpLocks/>
          </p:cNvGrpSpPr>
          <p:nvPr/>
        </p:nvGrpSpPr>
        <p:grpSpPr bwMode="auto">
          <a:xfrm>
            <a:off x="457200" y="2209800"/>
            <a:ext cx="8229600" cy="3505200"/>
            <a:chOff x="457200" y="2590800"/>
            <a:chExt cx="8229600" cy="3505200"/>
          </a:xfrm>
        </p:grpSpPr>
        <p:sp>
          <p:nvSpPr>
            <p:cNvPr id="4" name="Rounded Rectangle 3"/>
            <p:cNvSpPr/>
            <p:nvPr/>
          </p:nvSpPr>
          <p:spPr>
            <a:xfrm>
              <a:off x="457200" y="2590800"/>
              <a:ext cx="8229600" cy="3505200"/>
            </a:xfrm>
            <a:prstGeom prst="roundRect">
              <a:avLst/>
            </a:prstGeom>
          </p:spPr>
          <p:style>
            <a:lnRef idx="3">
              <a:schemeClr val="lt1"/>
            </a:lnRef>
            <a:fillRef idx="1">
              <a:schemeClr val="accent2"/>
            </a:fillRef>
            <a:effectRef idx="1">
              <a:schemeClr val="accent2"/>
            </a:effectRef>
            <a:fontRef idx="minor">
              <a:schemeClr val="lt1"/>
            </a:fontRef>
          </p:style>
          <p:txBody>
            <a:bodyPr/>
            <a:lstStyle/>
            <a:p>
              <a:pPr algn="ctr">
                <a:defRPr/>
              </a:pPr>
              <a:r>
                <a:rPr lang="en-US" sz="2000" b="1" dirty="0"/>
                <a:t>2013 Maximum HSA Contribution Limits</a:t>
              </a:r>
            </a:p>
          </p:txBody>
        </p:sp>
        <p:grpSp>
          <p:nvGrpSpPr>
            <p:cNvPr id="52229" name="Group 5"/>
            <p:cNvGrpSpPr>
              <a:grpSpLocks/>
            </p:cNvGrpSpPr>
            <p:nvPr/>
          </p:nvGrpSpPr>
          <p:grpSpPr bwMode="auto">
            <a:xfrm>
              <a:off x="1257300" y="3429000"/>
              <a:ext cx="6629400" cy="2373223"/>
              <a:chOff x="1257300" y="3494177"/>
              <a:chExt cx="6629400" cy="2373223"/>
            </a:xfrm>
          </p:grpSpPr>
          <p:pic>
            <p:nvPicPr>
              <p:cNvPr id="1027" name="Picture 3"/>
              <p:cNvPicPr>
                <a:picLocks noChangeAspect="1" noChangeArrowheads="1"/>
              </p:cNvPicPr>
              <p:nvPr/>
            </p:nvPicPr>
            <p:blipFill>
              <a:blip r:embed="rId2" cstate="print">
                <a:extLst/>
              </a:blip>
              <a:srcRect/>
              <a:stretch>
                <a:fillRect/>
              </a:stretch>
            </p:blipFill>
            <p:spPr bwMode="auto">
              <a:xfrm>
                <a:off x="3857625" y="3494177"/>
                <a:ext cx="142875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8" name="Picture 4"/>
              <p:cNvPicPr>
                <a:picLocks noChangeAspect="1" noChangeArrowheads="1"/>
              </p:cNvPicPr>
              <p:nvPr/>
            </p:nvPicPr>
            <p:blipFill>
              <a:blip r:embed="rId3" cstate="print">
                <a:extLst/>
              </a:blip>
              <a:srcRect/>
              <a:stretch>
                <a:fillRect/>
              </a:stretch>
            </p:blipFill>
            <p:spPr bwMode="auto">
              <a:xfrm>
                <a:off x="1304925" y="3494177"/>
                <a:ext cx="142875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9" name="Picture 5"/>
              <p:cNvPicPr>
                <a:picLocks noChangeAspect="1" noChangeArrowheads="1"/>
              </p:cNvPicPr>
              <p:nvPr/>
            </p:nvPicPr>
            <p:blipFill>
              <a:blip r:embed="rId4" cstate="print">
                <a:extLst/>
              </a:blip>
              <a:srcRect/>
              <a:stretch>
                <a:fillRect/>
              </a:stretch>
            </p:blipFill>
            <p:spPr bwMode="auto">
              <a:xfrm>
                <a:off x="6410325" y="3494177"/>
                <a:ext cx="142875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ounded Rectangle 2"/>
              <p:cNvSpPr/>
              <p:nvPr/>
            </p:nvSpPr>
            <p:spPr>
              <a:xfrm>
                <a:off x="6362700" y="5105490"/>
                <a:ext cx="1524000" cy="7620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400" b="1" dirty="0"/>
                  <a:t>55+ Catch-Up Contribution</a:t>
                </a:r>
              </a:p>
              <a:p>
                <a:pPr algn="ctr">
                  <a:defRPr/>
                </a:pPr>
                <a:r>
                  <a:rPr lang="en-US" b="1" dirty="0"/>
                  <a:t>$1,000</a:t>
                </a:r>
              </a:p>
            </p:txBody>
          </p:sp>
          <p:sp>
            <p:nvSpPr>
              <p:cNvPr id="10" name="Rounded Rectangle 9"/>
              <p:cNvSpPr/>
              <p:nvPr/>
            </p:nvSpPr>
            <p:spPr>
              <a:xfrm>
                <a:off x="3810000" y="5105490"/>
                <a:ext cx="1524000" cy="7620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400" b="1" dirty="0"/>
                  <a:t>Family Insured</a:t>
                </a:r>
              </a:p>
              <a:p>
                <a:pPr algn="ctr">
                  <a:defRPr/>
                </a:pPr>
                <a:r>
                  <a:rPr lang="en-US" b="1" dirty="0"/>
                  <a:t>$6,450</a:t>
                </a:r>
              </a:p>
            </p:txBody>
          </p:sp>
          <p:sp>
            <p:nvSpPr>
              <p:cNvPr id="11" name="Rounded Rectangle 10"/>
              <p:cNvSpPr/>
              <p:nvPr/>
            </p:nvSpPr>
            <p:spPr>
              <a:xfrm>
                <a:off x="1257300" y="5105490"/>
                <a:ext cx="1524000" cy="7620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400" b="1" dirty="0"/>
                  <a:t>Single Insured</a:t>
                </a:r>
              </a:p>
              <a:p>
                <a:pPr algn="ctr">
                  <a:defRPr/>
                </a:pPr>
                <a:r>
                  <a:rPr lang="en-US" b="1" dirty="0"/>
                  <a:t>$3,250</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ctrTitle"/>
          </p:nvPr>
        </p:nvSpPr>
        <p:spPr>
          <a:xfrm>
            <a:off x="1600200" y="2590800"/>
            <a:ext cx="7010400" cy="1295400"/>
          </a:xfrm>
          <a:ln/>
        </p:spPr>
        <p:txBody>
          <a:bodyPr/>
          <a:lstStyle/>
          <a:p>
            <a:r>
              <a:rPr lang="en-US">
                <a:latin typeface="Arial" charset="0"/>
                <a:cs typeface="Arial" charset="0"/>
              </a:rPr>
              <a:t>WHY CHOOSE AN HSA?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609600" y="1676400"/>
            <a:ext cx="7696200" cy="4495800"/>
          </a:xfrm>
          <a:prstGeom prst="rect">
            <a:avLst/>
          </a:prstGeom>
          <a:solidFill>
            <a:schemeClr val="bg1"/>
          </a:solidFill>
          <a:ln w="9525" algn="ctr">
            <a:noFill/>
            <a:miter lim="800000"/>
            <a:headEnd/>
            <a:tailEnd/>
          </a:ln>
        </p:spPr>
        <p:txBody>
          <a:bodyPr/>
          <a:lstStyle/>
          <a:p>
            <a:pPr>
              <a:spcBef>
                <a:spcPts val="600"/>
              </a:spcBef>
              <a:defRPr/>
            </a:pPr>
            <a:r>
              <a:rPr lang="en-US" sz="2400" dirty="0">
                <a:solidFill>
                  <a:schemeClr val="tx1">
                    <a:lumMod val="75000"/>
                    <a:lumOff val="25000"/>
                  </a:schemeClr>
                </a:solidFill>
                <a:latin typeface="+mn-lt"/>
              </a:rPr>
              <a:t>Save and keep your money</a:t>
            </a:r>
          </a:p>
          <a:p>
            <a:pPr marL="790956" lvl="1" indent="-342900">
              <a:spcBef>
                <a:spcPts val="600"/>
              </a:spcBef>
              <a:buFont typeface="Arial" pitchFamily="34" charset="0"/>
              <a:buChar char="•"/>
              <a:defRPr/>
            </a:pPr>
            <a:r>
              <a:rPr lang="en-US" sz="2000" dirty="0">
                <a:solidFill>
                  <a:schemeClr val="tx1">
                    <a:lumMod val="50000"/>
                    <a:lumOff val="50000"/>
                  </a:schemeClr>
                </a:solidFill>
                <a:latin typeface="+mn-lt"/>
              </a:rPr>
              <a:t>Lower premiums, tax-free, long-term savings </a:t>
            </a:r>
          </a:p>
          <a:p>
            <a:pPr marL="790956" lvl="1" indent="-342900">
              <a:spcBef>
                <a:spcPts val="600"/>
              </a:spcBef>
              <a:buFont typeface="Arial" pitchFamily="34" charset="0"/>
              <a:buChar char="•"/>
              <a:defRPr/>
            </a:pPr>
            <a:r>
              <a:rPr lang="en-US" sz="2000" dirty="0">
                <a:solidFill>
                  <a:schemeClr val="tx1">
                    <a:lumMod val="50000"/>
                    <a:lumOff val="50000"/>
                  </a:schemeClr>
                </a:solidFill>
                <a:latin typeface="+mn-lt"/>
              </a:rPr>
              <a:t>You own the account and the money stays with you</a:t>
            </a:r>
          </a:p>
          <a:p>
            <a:pPr>
              <a:lnSpc>
                <a:spcPct val="150000"/>
              </a:lnSpc>
              <a:spcBef>
                <a:spcPts val="600"/>
              </a:spcBef>
              <a:defRPr/>
            </a:pPr>
            <a:r>
              <a:rPr lang="en-US" sz="2400" dirty="0">
                <a:solidFill>
                  <a:schemeClr val="tx1">
                    <a:lumMod val="75000"/>
                    <a:lumOff val="25000"/>
                  </a:schemeClr>
                </a:solidFill>
                <a:latin typeface="+mn-lt"/>
              </a:rPr>
              <a:t>Grow your money</a:t>
            </a:r>
          </a:p>
          <a:p>
            <a:pPr marL="790956" lvl="1" indent="-342900">
              <a:spcBef>
                <a:spcPts val="600"/>
              </a:spcBef>
              <a:buFont typeface="Arial" pitchFamily="34" charset="0"/>
              <a:buChar char="•"/>
              <a:defRPr/>
            </a:pPr>
            <a:r>
              <a:rPr lang="en-US" sz="2000" dirty="0">
                <a:solidFill>
                  <a:schemeClr val="tx1">
                    <a:lumMod val="50000"/>
                    <a:lumOff val="50000"/>
                  </a:schemeClr>
                </a:solidFill>
                <a:latin typeface="+mn-lt"/>
              </a:rPr>
              <a:t>Money rolls over year to year </a:t>
            </a:r>
          </a:p>
          <a:p>
            <a:pPr>
              <a:lnSpc>
                <a:spcPct val="150000"/>
              </a:lnSpc>
              <a:spcBef>
                <a:spcPts val="600"/>
              </a:spcBef>
              <a:defRPr/>
            </a:pPr>
            <a:r>
              <a:rPr lang="en-US" sz="2400" dirty="0" smtClean="0">
                <a:solidFill>
                  <a:schemeClr val="tx1">
                    <a:lumMod val="75000"/>
                    <a:lumOff val="25000"/>
                  </a:schemeClr>
                </a:solidFill>
                <a:latin typeface="+mn-lt"/>
              </a:rPr>
              <a:t>Three tiers of tax-advantages </a:t>
            </a:r>
            <a:endParaRPr lang="en-US" sz="2400" dirty="0">
              <a:solidFill>
                <a:schemeClr val="tx1">
                  <a:lumMod val="75000"/>
                  <a:lumOff val="25000"/>
                </a:schemeClr>
              </a:solidFill>
              <a:latin typeface="+mn-lt"/>
            </a:endParaRPr>
          </a:p>
          <a:p>
            <a:pPr marL="790956" lvl="1" indent="-342900">
              <a:spcBef>
                <a:spcPts val="600"/>
              </a:spcBef>
              <a:buFont typeface="Arial" pitchFamily="34" charset="0"/>
              <a:buChar char="•"/>
              <a:defRPr/>
            </a:pPr>
            <a:r>
              <a:rPr lang="en-US" sz="2000" dirty="0">
                <a:solidFill>
                  <a:schemeClr val="tx1">
                    <a:lumMod val="50000"/>
                    <a:lumOff val="50000"/>
                  </a:schemeClr>
                </a:solidFill>
                <a:latin typeface="+mn-lt"/>
              </a:rPr>
              <a:t>Contributions aren’t taxed and reduce your annual </a:t>
            </a:r>
            <a:br>
              <a:rPr lang="en-US" sz="2000" dirty="0">
                <a:solidFill>
                  <a:schemeClr val="tx1">
                    <a:lumMod val="50000"/>
                    <a:lumOff val="50000"/>
                  </a:schemeClr>
                </a:solidFill>
                <a:latin typeface="+mn-lt"/>
              </a:rPr>
            </a:br>
            <a:r>
              <a:rPr lang="en-US" sz="2000" dirty="0">
                <a:solidFill>
                  <a:schemeClr val="tx1">
                    <a:lumMod val="50000"/>
                    <a:lumOff val="50000"/>
                  </a:schemeClr>
                </a:solidFill>
                <a:latin typeface="+mn-lt"/>
              </a:rPr>
              <a:t>taxable income</a:t>
            </a:r>
          </a:p>
          <a:p>
            <a:pPr marL="790956" lvl="1" indent="-342900">
              <a:spcBef>
                <a:spcPts val="600"/>
              </a:spcBef>
              <a:buFont typeface="Arial" pitchFamily="34" charset="0"/>
              <a:buChar char="•"/>
              <a:defRPr/>
            </a:pPr>
            <a:r>
              <a:rPr lang="en-US" sz="2000" dirty="0">
                <a:solidFill>
                  <a:schemeClr val="tx1">
                    <a:lumMod val="50000"/>
                    <a:lumOff val="50000"/>
                  </a:schemeClr>
                </a:solidFill>
                <a:latin typeface="+mn-lt"/>
              </a:rPr>
              <a:t>Withdrawals are never taxed or penalized when used for qualified medical expenses; including Rx, dental, vision</a:t>
            </a:r>
          </a:p>
          <a:p>
            <a:pPr marL="790956" lvl="1" indent="-342900">
              <a:spcBef>
                <a:spcPts val="600"/>
              </a:spcBef>
              <a:buFont typeface="Arial" pitchFamily="34" charset="0"/>
              <a:buChar char="•"/>
              <a:defRPr/>
            </a:pPr>
            <a:r>
              <a:rPr lang="en-US" sz="2000" dirty="0">
                <a:solidFill>
                  <a:schemeClr val="tx1">
                    <a:lumMod val="50000"/>
                    <a:lumOff val="50000"/>
                  </a:schemeClr>
                </a:solidFill>
                <a:latin typeface="+mn-lt"/>
              </a:rPr>
              <a:t>Earnings aren’t taxed</a:t>
            </a:r>
            <a:endParaRPr lang="en-US" sz="2000" dirty="0">
              <a:solidFill>
                <a:schemeClr val="tx1">
                  <a:lumMod val="75000"/>
                  <a:lumOff val="25000"/>
                </a:schemeClr>
              </a:solidFill>
              <a:latin typeface="+mn-lt"/>
            </a:endParaRPr>
          </a:p>
          <a:p>
            <a:pPr marL="342900" indent="-342900">
              <a:spcBef>
                <a:spcPts val="600"/>
              </a:spcBef>
              <a:buFont typeface="Arial" pitchFamily="34" charset="0"/>
              <a:buChar char="•"/>
              <a:defRPr/>
            </a:pPr>
            <a:endParaRPr lang="en-US" sz="2000" dirty="0">
              <a:solidFill>
                <a:schemeClr val="tx1">
                  <a:lumMod val="75000"/>
                  <a:lumOff val="25000"/>
                </a:schemeClr>
              </a:solidFill>
              <a:latin typeface="+mn-lt"/>
            </a:endParaRPr>
          </a:p>
          <a:p>
            <a:pPr marL="342900" indent="-342900">
              <a:spcBef>
                <a:spcPts val="600"/>
              </a:spcBef>
              <a:buFont typeface="Arial" pitchFamily="34" charset="0"/>
              <a:buChar char="•"/>
              <a:defRPr/>
            </a:pPr>
            <a:endParaRPr lang="en-US" sz="2000" dirty="0">
              <a:solidFill>
                <a:schemeClr val="tx1">
                  <a:lumMod val="75000"/>
                  <a:lumOff val="25000"/>
                </a:schemeClr>
              </a:solidFill>
              <a:latin typeface="+mn-lt"/>
            </a:endParaRPr>
          </a:p>
        </p:txBody>
      </p:sp>
      <p:sp>
        <p:nvSpPr>
          <p:cNvPr id="54274" name="Rectangle 3"/>
          <p:cNvSpPr>
            <a:spLocks noGrp="1" noChangeArrowheads="1"/>
          </p:cNvSpPr>
          <p:nvPr>
            <p:ph type="title" idx="4294967295"/>
          </p:nvPr>
        </p:nvSpPr>
        <p:spPr>
          <a:xfrm>
            <a:off x="914400" y="228600"/>
            <a:ext cx="8229600" cy="990600"/>
          </a:xfrm>
        </p:spPr>
        <p:txBody>
          <a:bodyPr/>
          <a:lstStyle/>
          <a:p>
            <a:pPr eaLnBrk="1" hangingPunct="1"/>
            <a:r>
              <a:rPr lang="en-US" dirty="0" smtClean="0">
                <a:latin typeface="Arial" charset="0"/>
                <a:cs typeface="Arial" charset="0"/>
              </a:rPr>
              <a:t>Maximize Your Money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901TGp_smile_light_ani">
  <a:themeElements>
    <a:clrScheme name="Custom 96">
      <a:dk1>
        <a:srgbClr val="000000"/>
      </a:dk1>
      <a:lt1>
        <a:srgbClr val="FFFFFF"/>
      </a:lt1>
      <a:dk2>
        <a:srgbClr val="1B77A5"/>
      </a:dk2>
      <a:lt2>
        <a:srgbClr val="B2B2B2"/>
      </a:lt2>
      <a:accent1>
        <a:srgbClr val="3EABD2"/>
      </a:accent1>
      <a:accent2>
        <a:srgbClr val="3FBB89"/>
      </a:accent2>
      <a:accent3>
        <a:srgbClr val="D77777"/>
      </a:accent3>
      <a:accent4>
        <a:srgbClr val="CF8C59"/>
      </a:accent4>
      <a:accent5>
        <a:srgbClr val="FDA735"/>
      </a:accent5>
      <a:accent6>
        <a:srgbClr val="92BE42"/>
      </a:accent6>
      <a:hlink>
        <a:srgbClr val="A780D2"/>
      </a:hlink>
      <a:folHlink>
        <a:srgbClr val="7777C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B77A5"/>
        </a:dk2>
        <a:lt2>
          <a:srgbClr val="B2B2B2"/>
        </a:lt2>
        <a:accent1>
          <a:srgbClr val="3EABD2"/>
        </a:accent1>
        <a:accent2>
          <a:srgbClr val="3FBB89"/>
        </a:accent2>
        <a:accent3>
          <a:srgbClr val="FFFFFF"/>
        </a:accent3>
        <a:accent4>
          <a:srgbClr val="000000"/>
        </a:accent4>
        <a:accent5>
          <a:srgbClr val="AFD2E5"/>
        </a:accent5>
        <a:accent6>
          <a:srgbClr val="38A97C"/>
        </a:accent6>
        <a:hlink>
          <a:srgbClr val="A780D2"/>
        </a:hlink>
        <a:folHlink>
          <a:srgbClr val="7777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A12F68"/>
        </a:dk2>
        <a:lt2>
          <a:srgbClr val="B2B2B2"/>
        </a:lt2>
        <a:accent1>
          <a:srgbClr val="F79F1D"/>
        </a:accent1>
        <a:accent2>
          <a:srgbClr val="D1699F"/>
        </a:accent2>
        <a:accent3>
          <a:srgbClr val="FFFFFF"/>
        </a:accent3>
        <a:accent4>
          <a:srgbClr val="000000"/>
        </a:accent4>
        <a:accent5>
          <a:srgbClr val="FACDAB"/>
        </a:accent5>
        <a:accent6>
          <a:srgbClr val="BD5E90"/>
        </a:accent6>
        <a:hlink>
          <a:srgbClr val="D98455"/>
        </a:hlink>
        <a:folHlink>
          <a:srgbClr val="B677C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E8478"/>
        </a:dk2>
        <a:lt2>
          <a:srgbClr val="B2B2B2"/>
        </a:lt2>
        <a:accent1>
          <a:srgbClr val="34AA8B"/>
        </a:accent1>
        <a:accent2>
          <a:srgbClr val="B1BD3D"/>
        </a:accent2>
        <a:accent3>
          <a:srgbClr val="FFFFFF"/>
        </a:accent3>
        <a:accent4>
          <a:srgbClr val="000000"/>
        </a:accent4>
        <a:accent5>
          <a:srgbClr val="AED2C4"/>
        </a:accent5>
        <a:accent6>
          <a:srgbClr val="A0AB36"/>
        </a:accent6>
        <a:hlink>
          <a:srgbClr val="87CC44"/>
        </a:hlink>
        <a:folHlink>
          <a:srgbClr val="C79A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901TGp_smile_light_ani">
  <a:themeElements>
    <a:clrScheme name="Custom 96">
      <a:dk1>
        <a:srgbClr val="000000"/>
      </a:dk1>
      <a:lt1>
        <a:srgbClr val="FFFFFF"/>
      </a:lt1>
      <a:dk2>
        <a:srgbClr val="1B77A5"/>
      </a:dk2>
      <a:lt2>
        <a:srgbClr val="B2B2B2"/>
      </a:lt2>
      <a:accent1>
        <a:srgbClr val="3EABD2"/>
      </a:accent1>
      <a:accent2>
        <a:srgbClr val="3FBB89"/>
      </a:accent2>
      <a:accent3>
        <a:srgbClr val="D77777"/>
      </a:accent3>
      <a:accent4>
        <a:srgbClr val="CF8C59"/>
      </a:accent4>
      <a:accent5>
        <a:srgbClr val="FDA735"/>
      </a:accent5>
      <a:accent6>
        <a:srgbClr val="92BE42"/>
      </a:accent6>
      <a:hlink>
        <a:srgbClr val="A780D2"/>
      </a:hlink>
      <a:folHlink>
        <a:srgbClr val="7777C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B77A5"/>
        </a:dk2>
        <a:lt2>
          <a:srgbClr val="B2B2B2"/>
        </a:lt2>
        <a:accent1>
          <a:srgbClr val="3EABD2"/>
        </a:accent1>
        <a:accent2>
          <a:srgbClr val="3FBB89"/>
        </a:accent2>
        <a:accent3>
          <a:srgbClr val="FFFFFF"/>
        </a:accent3>
        <a:accent4>
          <a:srgbClr val="000000"/>
        </a:accent4>
        <a:accent5>
          <a:srgbClr val="AFD2E5"/>
        </a:accent5>
        <a:accent6>
          <a:srgbClr val="38A97C"/>
        </a:accent6>
        <a:hlink>
          <a:srgbClr val="A780D2"/>
        </a:hlink>
        <a:folHlink>
          <a:srgbClr val="7777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A12F68"/>
        </a:dk2>
        <a:lt2>
          <a:srgbClr val="B2B2B2"/>
        </a:lt2>
        <a:accent1>
          <a:srgbClr val="F79F1D"/>
        </a:accent1>
        <a:accent2>
          <a:srgbClr val="D1699F"/>
        </a:accent2>
        <a:accent3>
          <a:srgbClr val="FFFFFF"/>
        </a:accent3>
        <a:accent4>
          <a:srgbClr val="000000"/>
        </a:accent4>
        <a:accent5>
          <a:srgbClr val="FACDAB"/>
        </a:accent5>
        <a:accent6>
          <a:srgbClr val="BD5E90"/>
        </a:accent6>
        <a:hlink>
          <a:srgbClr val="D98455"/>
        </a:hlink>
        <a:folHlink>
          <a:srgbClr val="B677C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E8478"/>
        </a:dk2>
        <a:lt2>
          <a:srgbClr val="B2B2B2"/>
        </a:lt2>
        <a:accent1>
          <a:srgbClr val="34AA8B"/>
        </a:accent1>
        <a:accent2>
          <a:srgbClr val="B1BD3D"/>
        </a:accent2>
        <a:accent3>
          <a:srgbClr val="FFFFFF"/>
        </a:accent3>
        <a:accent4>
          <a:srgbClr val="000000"/>
        </a:accent4>
        <a:accent5>
          <a:srgbClr val="AED2C4"/>
        </a:accent5>
        <a:accent6>
          <a:srgbClr val="A0AB36"/>
        </a:accent6>
        <a:hlink>
          <a:srgbClr val="87CC44"/>
        </a:hlink>
        <a:folHlink>
          <a:srgbClr val="C79A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HEQ PPT Template New Logo</Template>
  <TotalTime>472</TotalTime>
  <Words>767</Words>
  <Application>Microsoft Office PowerPoint</Application>
  <PresentationFormat>On-screen Show (4:3)</PresentationFormat>
  <Paragraphs>170</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1_901TGp_smile_light_ani</vt:lpstr>
      <vt:lpstr>2_901TGp_smile_light_ani</vt:lpstr>
      <vt:lpstr>Health Savings Accounts (HSA) Basics</vt:lpstr>
      <vt:lpstr>THE BASICS</vt:lpstr>
      <vt:lpstr>HSA Requires Qualified Plan</vt:lpstr>
      <vt:lpstr>What Makes a Q-Plan Different?</vt:lpstr>
      <vt:lpstr>What Is an HSA?</vt:lpstr>
      <vt:lpstr>Am I Eligible?</vt:lpstr>
      <vt:lpstr>Contribute To Your HSA</vt:lpstr>
      <vt:lpstr>WHY CHOOSE AN HSA?</vt:lpstr>
      <vt:lpstr>Maximize Your Money</vt:lpstr>
      <vt:lpstr>Maximize Your Options</vt:lpstr>
      <vt:lpstr>HEALTHEQUITY ENROLLMENT</vt:lpstr>
      <vt:lpstr>The Process</vt:lpstr>
      <vt:lpstr>Member Portal www.myhealthequity.com</vt:lpstr>
      <vt:lpstr>Prepopulated With Your Claims</vt:lpstr>
      <vt:lpstr>View and Pay Claims Online</vt:lpstr>
      <vt:lpstr>USING AN HSA</vt:lpstr>
      <vt:lpstr>HSA How To Doctors Visits</vt:lpstr>
      <vt:lpstr>Member HSA Experience Integrated Medical Claims</vt:lpstr>
      <vt:lpstr>HSA How To Pharmacy Prescriptions</vt:lpstr>
      <vt:lpstr>HSA Member Experience Pharmacy Claims</vt:lpstr>
      <vt:lpstr>Member Services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Health Accounts Overview HSAs, HRAs and FSAs</dc:title>
  <dc:subject>HealthEquity</dc:subject>
  <dc:creator>Rupa Patel</dc:creator>
  <dc:description>Work in progress…</dc:description>
  <cp:lastModifiedBy>Keith_Kaufman</cp:lastModifiedBy>
  <cp:revision>32</cp:revision>
  <cp:lastPrinted>2011-01-18T20:34:39Z</cp:lastPrinted>
  <dcterms:created xsi:type="dcterms:W3CDTF">2012-05-07T23:10:35Z</dcterms:created>
  <dcterms:modified xsi:type="dcterms:W3CDTF">2014-09-24T18:00:49Z</dcterms:modified>
</cp:coreProperties>
</file>